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9" r:id="rId4"/>
    <p:sldId id="270" r:id="rId5"/>
    <p:sldId id="260" r:id="rId6"/>
    <p:sldId id="272" r:id="rId7"/>
    <p:sldId id="271" r:id="rId8"/>
    <p:sldId id="273" r:id="rId9"/>
    <p:sldId id="274" r:id="rId10"/>
    <p:sldId id="275" r:id="rId11"/>
    <p:sldId id="276" r:id="rId12"/>
    <p:sldId id="261" r:id="rId13"/>
    <p:sldId id="277" r:id="rId14"/>
    <p:sldId id="278" r:id="rId15"/>
    <p:sldId id="262" r:id="rId16"/>
    <p:sldId id="280" r:id="rId17"/>
    <p:sldId id="263" r:id="rId18"/>
    <p:sldId id="279" r:id="rId19"/>
    <p:sldId id="281" r:id="rId20"/>
    <p:sldId id="264" r:id="rId21"/>
    <p:sldId id="265" r:id="rId22"/>
    <p:sldId id="266" r:id="rId23"/>
    <p:sldId id="267" r:id="rId24"/>
    <p:sldId id="282" r:id="rId25"/>
    <p:sldId id="268" r:id="rId26"/>
    <p:sldId id="269"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6" autoAdjust="0"/>
    <p:restoredTop sz="94660"/>
  </p:normalViewPr>
  <p:slideViewPr>
    <p:cSldViewPr>
      <p:cViewPr varScale="1">
        <p:scale>
          <a:sx n="66" d="100"/>
          <a:sy n="66" d="100"/>
        </p:scale>
        <p:origin x="-11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92FC71-2404-478A-BEA2-F2974664F912}" type="datetimeFigureOut">
              <a:rPr lang="es-CO" smtClean="0"/>
              <a:t>02/10/2013</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E26A55-71A6-498D-8685-3496DB8201EE}" type="slidenum">
              <a:rPr lang="es-CO" smtClean="0"/>
              <a:t>‹Nº›</a:t>
            </a:fld>
            <a:endParaRPr lang="es-CO"/>
          </a:p>
        </p:txBody>
      </p:sp>
    </p:spTree>
    <p:extLst>
      <p:ext uri="{BB962C8B-B14F-4D97-AF65-F5344CB8AC3E}">
        <p14:creationId xmlns:p14="http://schemas.microsoft.com/office/powerpoint/2010/main" val="1988136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CO" smtClean="0"/>
              <a:t>54-62).</a:t>
            </a:r>
            <a:endParaRPr lang="es-CO"/>
          </a:p>
        </p:txBody>
      </p:sp>
      <p:sp>
        <p:nvSpPr>
          <p:cNvPr id="4" name="3 Marcador de número de diapositiva"/>
          <p:cNvSpPr>
            <a:spLocks noGrp="1"/>
          </p:cNvSpPr>
          <p:nvPr>
            <p:ph type="sldNum" sz="quarter" idx="10"/>
          </p:nvPr>
        </p:nvSpPr>
        <p:spPr/>
        <p:txBody>
          <a:bodyPr/>
          <a:lstStyle/>
          <a:p>
            <a:fld id="{17E26A55-71A6-498D-8685-3496DB8201EE}" type="slidenum">
              <a:rPr lang="es-CO" smtClean="0"/>
              <a:t>22</a:t>
            </a:fld>
            <a:endParaRPr lang="es-CO"/>
          </a:p>
        </p:txBody>
      </p:sp>
    </p:spTree>
    <p:extLst>
      <p:ext uri="{BB962C8B-B14F-4D97-AF65-F5344CB8AC3E}">
        <p14:creationId xmlns:p14="http://schemas.microsoft.com/office/powerpoint/2010/main" val="2363054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02/10/2013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0375" y="569119"/>
            <a:ext cx="7772400" cy="1470025"/>
          </a:xfrm>
        </p:spPr>
        <p:txBody>
          <a:bodyPr>
            <a:normAutofit/>
          </a:bodyPr>
          <a:lstStyle/>
          <a:p>
            <a:r>
              <a:rPr lang="es-CO" sz="5400" dirty="0" smtClean="0">
                <a:solidFill>
                  <a:srgbClr val="FF0000"/>
                </a:solidFill>
                <a:latin typeface="Algerian" pitchFamily="82" charset="0"/>
              </a:rPr>
              <a:t>SOBRE ESTA ROCA</a:t>
            </a:r>
            <a:endParaRPr lang="es-CO" sz="5400" dirty="0">
              <a:solidFill>
                <a:srgbClr val="FF0000"/>
              </a:solidFill>
              <a:latin typeface="Algerian" pitchFamily="82" charset="0"/>
            </a:endParaRPr>
          </a:p>
        </p:txBody>
      </p:sp>
      <p:sp>
        <p:nvSpPr>
          <p:cNvPr id="4" name="3 Menos"/>
          <p:cNvSpPr/>
          <p:nvPr/>
        </p:nvSpPr>
        <p:spPr>
          <a:xfrm>
            <a:off x="0" y="1772816"/>
            <a:ext cx="8784976" cy="914400"/>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Menos"/>
          <p:cNvSpPr/>
          <p:nvPr/>
        </p:nvSpPr>
        <p:spPr>
          <a:xfrm>
            <a:off x="0" y="0"/>
            <a:ext cx="8784976" cy="914400"/>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AutoShape 2" descr="data:image/jpeg;base64,/9j/4AAQSkZJRgABAQAAAQABAAD/2wCEAAkGBhISERUUExQWFRUWGRkaFxgYFxccGhkYGB0cGB4eIBwaHSYgFxwkHBwcHy8hJCcpLCwsFh4xNTAqNSYsLCkBCQoKDgwOGg8PGiwkHx8pLCkpLCwpLCwpLCwsLCwpLCksLCwsLCwsLCksLCwpLCwpKSwpLCksLCwsLCwsLCwsLP/AABEIAKAA1AMBIgACEQEDEQH/xAAcAAACAgMBAQAAAAAAAAAAAAAFBgQHAAIDAQj/xABJEAABAwIEAwQGBQgIBQUAAAABAgMRACEEBRIxBkFREyJhcQcygZGhwRRUlLHSFiMzQlLR4fAVNERicoKEsyQldKLxQ1OSwuL/xAAZAQACAwEAAAAAAAAAAAAAAAABAwACBAX/xAAlEQACAgEEAgICAwAAAAAAAAAAAQIRAxIhMUEEURMiFDKBkeH/2gAMAwEAAhEDEQA/AEHizivGpx2KSnF4lKU4h8AB90AAOKAAAVAAA2oSnjTH/XMV9oe/HWcZAf0hjOv0l/8A3V0H1Gr0AMjjTH/XMV9oe/HXZPGWNP8AbMUP9Q9+OhbGOATpIqMpCp9U0aIMD3FeOERjMV9oe/HXIcW5gT/XMSP9Q9+KgwdNp5VvrHSpRA6jijG88biftD33664P8Y44GBjMV9oe/HQfyJrms1KCF1cZY/65ivtD3468HGWP+uYr7Q9+Kg8VgqUiBr8scf8AXMV9oe/HXn5Y4/65ivtD34qHs5c6tCnEoWpCI1qCSQmdpPKo5oKmGmgx+WWP+uYr7Q9+KvDxlj/rmK+0PfioPXhq1IAY/LPH/XMV9oe/FXQcYY+P65ivtD346CITJrsuo0iBL8ssfP8AXMV9oe/FWfllj/rmK+0PfioQlN69O9CkQLfllj/rmK+0PfiqTguL8cSZxmKP+oe/HS8o11wa4VUogwHirGz/AFzFfaHvx1r+VeO+uYr7Q9+Oh6968SADVQhP8p8f9cxX2h78daq4rxw/tmK+0PfjqIqtTQITm+K8aSZxmK5/2h78dYjinHH+2Yr7Q9+OoeGaEnyNaHDiDU7AM2XZ/jCiTi8Sb/WHug/vVlC8sBCD5/IVlAhF4xanMMX/ANQ//uroYmB1ijPFqf8Aj8WRv9IxEDr+dXQABU3FBNsB1OibgH213GKgRFqiEGZFdELHSiybnF0CbVoV0+Yv0cqXh8O7hWnFqcErBWggCPW2GgTIuajJ9FGOIJ0tpP7JWJ+Ej41ReRBcsb8M/QnFdak0w430fY9uZYUoDmkhQv5GgjmWupMKbWD0KVA/dTFki+GVcJLlEaaMcMaO3AW2lwRZKiYn2b1pgeFsW8Ybw7qvJCo95gUUynhnEsPJW62UJEzMWm21UyTjpasZihLUnQ+4PNn1tq7JtptCNAhOoBM6vviPYOtL/pSy5tDODdCEJcfStSylGiYCIBAMEyo3pz4XCAHUqIBLSEi0ye8eU8iK5cb8Nt45GFT2pT2CVJVCPWKik2mIgJ+NczFOOOdtnRzxc1piijtVeTVrYX0d4NCFFRKlAGNSgSTEzpEQB40bawLQSlPYsghIFmkRa3NN/GtkvNiuEZY+FJ8spJoWNd0KSRfeaursWx/6bXQfmm+f+W1YSASAlAH+BA/+tL/OT6GfgtdlIqgmBtWq2CN6uzENBSYVpKFXIKUx5ERtS/mHBWGdEty2Te0lM9Ck7e+mR8yL5VC5eHJcOyr+zrphx3gBTRmfo+xSf0YS6nqkgE/5VQfdNL30FbbmlxKkKSbhQII9hrVGcZLZmWUJR5RIdbM+FaE3qU6YArTVO4qFTQLrZKqzsk35V59HNoNQh1Q5NbakxzFc0skVxWqAaFEDOXpBSYPP5CsqLljncPn8hWVKIacXq/5hi7/2nEf7q6HarzRDi8/8wxf/AFL/APuroSHPZVWUCuX8LvYk/moM3gKBPuG3tptyj0UbKxDkD9lETHnSbkaUlwzyST5bXnlR0uqGsJcd7kEjUojaRAJis2X5OIujbgeOraLJwmWNdqgJUqMOyEo0r2JWYBiyjBNjU9K3Um7yggbyhE35SIv7+tVxhOKMWhCCl4QuNIUhHPlYCpL2f49UBTiYAMQhNv4msDwTb3Zu+eC6HpzOlJBJUQkCTN4G/TpQZviJb+KQ006laXCkDXqKQfYRHkaVV5njVAHtAAZHqNn4XozwrkuLeUlZfLaARdKEBRvsm1vOjHx1j3bJLyVJUkODuGfGrtMSh3TYoSldifFSj8KikpAJURpAJMm0JEmetqVuO3XWsPiuzJEOYaSN9K29SjI6rSL+dVerNnilSS4ohUTc7VaPg/L9tQF5zxLTVl5ZVjdbXcVqm8pvM38rbD7qkvqCLAal7X2HvF/PwqiclxS0r0pWpGr9lRH3GjWYs4hLiU9u7CtJ7y1T3jHWrPwkpcg/M1LgsE5IyogqbAI8IMnxH82qc4u948YAEHbltSr+S17uOHwK1b9d6547hQJaWtOpSkoUQLmSLi3P+NT4r2bGfJ3Q1FxIF1CDe5HXxqO5ikAglaQb3Kh/J2pLHDjhYYV2ata1DWNHqpuNj6opiHBTNu7t8ajwxjyyLLKXRPVmTIB1Otj/ADp5+3atE55hh/6zd9u8KVsbwW4HcUENKKS2nsjaCqUSBfpPupgynhVKWUa0QvSNQMWPOrSwwSuxazSvg6OcTYUbuNnpEmD429tR3OJcIpOlTgcT+ypsqA96THsIrRfCX/EoWkANBJ1Am5Jnlz3FHMr9GZcxKHzCGgkhQM6lE7EDaKKhBdi5ZJMScyZyxaCUrdbX/dbUWz/lVdPsNLaBVielTJm8M2hLaYCnAZ1Hvdw3I+dV02qtmF3GzHl5N1JFeBB5VuBWkQaahJ1CjXNSxBkVuldZIO9DsJKwCE6T5/IVldMAyNJ8/kKyjYKC2M4McxGLxzqkkNnEvBs6gCtXbKBCQR3ufupJxbTaUp0rOqVahFhBtebyPAVdXFeJUMQ9Kp0rWBBiO8TbpVK5hhC2ROk6tokx76pjlbdl5wSRrgsQE6+epCk++m7AOIU2mSJUkTO5gRekxkFRgQPIUey1BsDcdPGplSJjdBnEYNOlF4CCCn2cvKnbh/JkOsJWr9pWyt6S2Ry+FO/DjiUYYGL6lD3wfurDlb0muKJSMjw4MkSR4k/CuWdcSpYBKB6kcx1IgRztvULNuI0RpRA3lUXv0pYznEF5MJgIA2Aief3kx0pMMbk/sFyS4C+MV9Jw6w6UJlbaiVTpWloKgSN7ECaCryVpI/SMpiDNudo2/V/maFIy91UDWsJEQJMDyHLesPDBUoJSgqKjtEkzWlQUeyjyN9E9eFaggYhgHkQUyCP306YXhlZZbUlQWogG4IPXcjvedCcj4BDA1rSNYFgb6f8A9ePKn9/MUsNJKttAAA3kDYCs+TKk/qMSb5EDF5w6hxxsBtS2/XSNfdn+fGhQ46dRJcQmJhIQSFAjmZmxn4Gu+awp916NKnt/IfO1L2PQFOpSJVM72mB51qioyKapJhzD+kjVOllao3vtXJXpM6NK9/8AGh2VZd2euwTNvWF/jUZ7CpCZIT70+znVvjx+ia8nbCrvpLP/ALO/94/vonkvFK8UpCUpSkqJmSe6BF7DxpSbygrSlSltITqHrLTMG3WaNcNZWtnFpclBQlSQotrChc+E+7nQnGCXBaDn2yyMPlK0wS6qeto9lthUhzEPoAl9097UYEjT0JiALc714cWnvJJko9aBtPPpfpWv5RMISpKte4SSEE6dVgSP3TWNNstIRfSQ04EoLjinFFfP1UiFWAn4+FI6DerM9IGGW+32bSFOLbUFrSiTpSQpIPgb7b+FVsrDKSQFApVzBEH3Gt+CS00zJkTuz0CvFCsivCa0IUe1qADNbTWqTvQCEMB6pvz+QrytMAe6fP5CsqAHribE6sS+Nh2ro/71VXfEQs2fP5U68TY9KcZiEqkfnnrkW9dVJOfEFKIuJNJx/sNnwD8vI1+yjOXPwoACbct6XW3NJBFGsI/+cTPs9vjTsiFwYbaxqZ3v7qJYHMQ632PadnpJUTBIOwuRsJ5+NLOKaUFKm4HvrvkeJdQ5qaSVwLiJtvtvFZZRtD4yYwf0G/FkKgxcCR7Y2orlPBrywCCgyAYCpOqYIPSuDPFuE0nW04zcJC2F+rafVVy8KauGeJUqKdOIaeEGQ4nQ6IMz7rx4G+1Z5OaGLSQBkikkJdYknmlwp29hB2qflgwreoqS62tMAqPfseQUkePTnTFj2sMtf55pZ6KlUdbFBkb86hucLIUZYeuf1XPziZ87LT7DWfXbpst0Yw+w4lSUvJWIIEmDtMX86g5vkbYbDqXIFgQqdKVGAb8pmYjrQbM+F8U2haexKhPrIKFC3PcKFLrOLcYbfbfDrfaIAQHEqCdYIIIJETHSmxxrlFdTJ+dcOvo3a1SJBQQoEeygb+SDZSY/xCK45dx88ydKj2iBYCYMDlVqZBxKximE6kpIO6Vgf+PbRlrxrfgOpSKgzThlJRDQGu0cqm4XhlsISFJGqL25+fnR7OcO3gceEEKdaUAtKUEBWkyInncHpTRluX4RcLK3EpVfStIEHxI2oyzNRQFFWIOV+j5bmJ16QGAIJ6qjYD58qac04JnC9mwAhcpgyQE+0X1dVVYSsClSAEFKhygj4RQvF5YpvvGfjG3KKy5M82074GxUaoj5RgktsstqSCpCUhRiZUBczuTMmvTgkkKMQdUgRe/X99d0glMFShIi3871yWglRsU3sRv/ABM8/GhCTu75I0DF5mw1qGpKZJuVASoTzO5v1OxofjeK8EoQ8thwdF6VkD2SZ8q9zbgb+kSWUq7NSAFX2BvtY76r1Lyr0KJQ0EuqaUvSQVhJ3M3E+H3VoWGEvtbsnz6VppChjjkzqVKQVoUJ/RBRTPSFiL+dJim52q1819ErGDwGIcDi3FoRqTYJEgi8Xm1VSlU72ro4IpLZv+TFknqfByWLT5V4kV0cA2rw05i7N8E5Y+fyFe1HYZUdW+/yFZUBZa/FmVtvrf0tpS4l1yei+8b+BPUbmqpdAKiEkQDBSrly9tXHm8DEOgoW3Lq7lJ73fJBChaDb31SeOd/PulNpWv4qNYvGduS9GrKqSNMVlsCQfZM+41sAUwQdosa2DpiCedbJb1T1HXnWy/Zno7v5hquJBO4qdw89DwhWkm0nkTQ3DwoFKhtWMMkEQZpUo9DIutywsxyor1h1sKA0EKQdQuDcGxA635VAwvCrTg/NOhC5UClyeRBETfbpQvBcTrQAlSogACegm0EEHfmPbRvh7i4IXpUWyhRkpUkDlEiSUzPiKzSjNLYfGUWNIxmY4cJUtkONlIIhQ2CQAL3m3xoth+LMKsD6QhTLkCQsKSfeIrxviJotXEJ0j1vVBAPmnboeVE0Zo06pDS0JWC0lY1JCkkKPI7TFYZK27Rd8HBONJ7RWGfDo30qVMeEyCPbO1ajNQVlh7DlbekHTAWJVawN45+B87QXeGsMp383rZJm7ZCk29sia2yjL30u2xQe7NQbUlY0ko3A8TefZV41yijXsVeKcjy51YDPZtkBWpGxBneDeoOTcKPsoDrBnvAFKVxquQD3gUnlvG9SuMscQ9GKwqgIUApFwb7zH3Vx4RzNkBSWX1I7x0pWeRHiRNxTvtoBtZpx5g3HcRhnEj9KgJSJEhaN0ki036864N4/ENYXXqXMx3gFoNxbqk/upkzVT6k4dRbQ6EvpIUixuNJkXAm3M7VwwGY4VSXWXUJIS67p1C8FZIgnofGqRn9Va4LNbg7h7jh9E6kBYEmEkBQH+E7ijGH9JAKjJIT0VIt4xIocvhVl9UsPqbUB6qgFJM9DuKAs5a4y8gqQqyhcA7X5GZBijoxz4Bui1MLm7Luk6z5gpI36jp76mZhhihOsQRMhQuPv2qmG8KsOKXhVmdykKCVXJsIN5HKnXg30io0nC5gFoKu6FkQL8lQBE9aK8ddMDyMesj0tntTYLEbHc3+VHBmbZBOoREzfbbn91LDWCGgIadC29SSO9J0EEEA/EGetehSEEJJ9UwQT+z8bSB/mpbyuD0hcFLcJ8UKDmX4pIgyy4bGdgT8q+alIvX0j9G1Mu+LTiYA3lKo86+ZkYwFUff1roeLLWjLkVMklIiagvYgIN6kLxaUmCQKiYhgqM8q2ULC+XPSkkHn8hXtcslRpbI/vH7hWVNglusur+mPCTd92ZNh31Ab7CkzinhNOKJew8SSbRGoj9YK2M7+2mvMcSEP4hQJELeuYI1BatxvHKKCMYRaCVIWl1KkSlvUUBJnYJNtvG1cKGSptxZvuM1TK8xWRYhoFS2zAO8c+k7VG+kgKBunqDViF861hepIiyTEqnzsR+6iDfAzOKQFJ/Nk76YIny+NbF5NfuhcsPoqZ93S5IPIUSauoHaal8b8Ju4NwFQ7p2UPVUORHzFDcKdiCK1NqUbQlKpUw8zlutHeQFCJnp+6o2IyAIJSJCwfVPvt19lHuHnhBS6nkYUDG/Q7ew0x4hlvEMylSFLAMaxKrWsRIB33rJLK4uh6xp7iUUvNgKQpQMC6CQfaOftphwnEzoThVnSFBlSCQdGrvWmBCSPERfxo9h8Ah5pIKOzWRZTcKTqvukXE2oW1lGIbZQWwH0bFC03SSeQNwLT3etJeRStMu40iZlvFgD5UoCSN1AC/PvIsodDApn4fzttbjpKCApwQSNSZIvCkyN+vI1Xfb6Fkdn2Z5jce5Uke+imRZmk9xSIBUCFoUUKBCQJvv5TR0Kthd26JPFmHSpctLLagpwAoVqSTIuoTb2ild9IS3LzDbgnSohPZq1HYgp5mI2ojxHlGI1IcbUjEALUCkgJXPjtqkdCaA4LOH2Q624lbaVxAdQVpSQepHxpkIvTyBvcN9k02whbTjjADgKmnZIJSNUA+ypuGzXs2ZxGFDyVSvWkAlIcJJvFrg/Ch3FeZ9q3hkAIlRKlFBBB/VB6i02NNmPyZhzDNI1BC0tJIUDBAIMzzjfwpb2W/ZblixgRhHFKWw4ppYBIQpWnkYjkQOnjQ5vOnmzJPaAxI8qlvcLrTqQkpcg2OnvWE2I35+6hmIwzrMK7zZmOnwPKmJRYHZKwnEGF195vs5/W0+M7jlbn1prS+y6nUnSTy2VaP4VWbGIhStbaXLqJsRtGx2inLAYPBuICkjsiYsZEHpM391HLBJWgQk3yHEa2H2y1HZrEKRGxixHIdPGp+e5q2G0vQO1BgpUSnW2Y1AHkoQhQPUAc6XPoj/bNpQ72iUxB3sZO/hteunpCkYBBMSl5EEcj3p8qzxVtWMbGzhfCJUe0ZfeSL/my7rT/dJJEgGqa9JeVqw+YODs+zDkOJAJKTq9YiQLaptyM1YvC2IYUhK3GUhRAKiCpIUReTpIBv4V56XuFUYrCpxzHrtJhxI2Le5I8UkknqPKn+PPTkoVmVqykS4ZmpjOZFNuVQSaw11DIM2X4hJTII3+QrKE5d6p8/kKyq0Gyx82zVPb4tsqEl94Dw/OqoM7my0mO7B5EzaCLHlXDiB//jcYBY/SXotvDqp/nwqCp0FQN+UWt/MeNcr8dKTfsGponKzkKUoypMgSJkdJpv4MzJJTEAkbKSdJj7pqsmHJuQACdMjpa97UQyjGraWShRSq8cr+VHJg22GY8ji9y9HsGxjsOph4ylQiVASPEHr41QOcZOvA4teHWQrSRpUNlJNwoeYqweG/SCrtUh1OyTOm8xz58vHnUf0yZUlxDGNaVqSQEnw5j5g+VDA5Y5fHLhmqaTWpHf0d5kdRQRIg2Inry5g9KZM04VwalSkdg4pJMNr0yY6bb9Kq/g3OtC0yREgKkdDIvy8xV4NYxC2A4SkhMG4Ch7zdNucil504TLxdorjA4ZakJdZxIWeaXJSoQdpFj5015LmxTh0B4Fsi2o95BIVYhQGk/fQ3NMjwycQsHtWkdyFtiUBShJE8hfrzrtlOVPsN6mcSh1sKIg9J59D8KXOnyX6GbEYhhagsoacSSAsgJPrGJ6iCedaI4Qwj5c0gtr1KjTa0AbcxQ/NGWgvvshJULrbtbqdNiPZRHhvErWhKkLCiSo6HR3tyPWHXe46UyHAmSEjPuGsVhikJWlaSuCLg+B0q3jqKj5bink4hSVJJAAJ6EdRNp3sacuKuKdCFoxWFcSkKsqApB8Zi1KODx+HU6FNOlIUkCFAEGJHLax2I5Uy36Kg7iVCPpwWkAEpRI06bxe3Wm7GuMut4cLZadUlsJUhUpdETGkmPdPO1d8VhwssLWyh2d3EAKGmxvG3O1EsO+2822ohKwoFJgTaTEg9BF+UeNUc/qiyjQiNYBCcUCw86ySRqaeQpXKbGZUPj51H46Q+hzU42CmJSpE6VGZmDseRHhTjmfDw1p7oWjaASCAR0O/vrnj8hUhgoQ6otkR2bwJA358vdQ+VXYdLexX+SPt4lRSVgFZcGlVlQoCCDtY0Yy7AqGG7w7yVlJIFzpJifEH4UAbylTWJIEIUACAoFaD1hSdvdTXiPpDWHCw3rAWCrslE6ec3GoeFqfkfoXFewDhcWlrF6woo0pUTp9WQI2G0z5VP4gxwey3ElKgvStpXKRKoPyrrl/EeDxDhLzIDg2cHdVHiUm/8AGiWMyTDq1JQdSHkaVCEyOYMiJg3uKopbq1wXlH0DeCTrwu9wfcKsLLA2ppItpV3FDqlUg28iffVc8DtJQCjZZkKBPMHobpp4wbK0ttlB3cTFr233pE9p2i/MaPnfNMAWXnGju2tSD5pJHyqKTTJ6RGAnMsTGyl6v/kAo/EmlopruQdpM5z5CGXeqfP5Cva8y71T5/IV7ViB3iZQ+m4saZnE4g87HtVRQ5x0hKlCYA/a25DpzohxQ9OOxkGFDEP8Al+kXHt2oVjHT2f8AinYbwQd6zVuVOeCC+8NM7HkPv/m1EG3UhSSuQAOXOeVcMIyuAUneJ57VPaccAJICgSLC08/vpeR7hJGEypH5xaXUggAoCgO9zI5QYpq4oJTkJTYjtEQR/i2+40mobbXYgjc87HqPGfuoxxg4GsFhcMk3cV2yhOwiB7JJ91Z93OKfs145XBitlWHkiNzVj5RxE9hsOA6yVsrtqItA5A87UrZFkC1IDiSlV/V2+NWRw2kONOYXEIlowCOh6gj31XNli3uOhFpCzgeIFd5wOaFquPWiNoseQixBphyriposKK0pJ1q7zcCZAvAG/hFCWeEmS+vDl4IU2tSUyknUB4yIMEGsxXowxCEq7FaXAbgA72PXypT0N7lrdDwOxe0IChdJ08jcR4UHyfHJS9pUP0WkFW413CoiIpPU3iMK42pxCwUAGDPK/wB/Si3CHELaUuh8GXFFRO4knYzt/GrQhpWxRytj3mWatONrG9hYzcEeHyNV3jcuwycQCINpggH/ALkwalYxnBuayh1bSgQBpUADytM/fyoPg2XUYpKdesAW1gAxO3Q1aMd2wPgJ5rm2HZQkMvqS4L9mDKQq3USPKalYDN5ZahCVkKUN/I7CDBFZxPk+HcQhxxvs3FFKQpIBSvzAMggXnoKg4/g1pLRU3i06kLsIIIPSZtQWlom9k7EcSpQ6UlamhYALSSAfPpeJHSjOC4lVCgoIdRFi2QfeDQbhdLqzoeJXEWWlK0nSTsYt5nrR3M+D8MELWhBaXBhSFHSFHnpNudJnoWwxCfmZYxGL1IWWi2NJgQCrcz5WFOWWYooaKXglaAUwsG/hIO3vquxwPikK1MOIdN+6VaVH2Ksd645jnWJYQWXmi1KkmCmxj4ETNPcFJJRYu6e475vwVg3JOrQs3mBEzOx67WNBl5G41o7N0LKRBTq3EmDCpiJjcULy/jFLmlJOk64MbaT5dPlWmL4gUwu5Cmjpm8xMwR123peKGVWpDJyhs0MGSZmHj2b7Y1tqjvpvBPv+NMXCadWEbPaEBLyzcA2JUAJmw5TvalrKc0Q46FwCAAqNzciQfCPdRvhBbAwq0qH6F8kiZGnVAMHleajXJWTKq9Kcf0i4QQqUtknqdIB+6lAmmf0j5U5h8e4la9eqFIVESg2AjlERHhSsa7GP9UYJchLLh3T5/IVlZl3qnz+QrKYAYeJcG0rHYqTB+kYgmxmzqhvQTGYIgiFFQTeCOZv5ddunjRjiF7/mOKGkCMQ/e4kh1fPb/wAUDXjHNWkpBEm8Hnbes1S1AJIaKZJHtFx035C21ScNiiEqAk9RMEQeQivGcxjqkjzIv5A+6tkOJubST42n2TbalST7RCfleP1RIG43H89TUXjLG9ri3OjYQ2mNoQkD7599SsvU0HAbD/MBa0VGZw7bmMd1KCEFxagrdNySNzcXpUFpm5V0Oxc0MHBLWhKipZSjkrQSAYpkyB1bqwW3ErP60AonpvY7cqkcNY/Dob0LdwxHqmVp22uFH410bOXtYhKkOMgKJkJeAAG0esR48tqxyuUn9X/R0LSVWAOJcRGaPTKQHEEnpKEg/dRheZOoJAUUFJBQTIQtN7hQmJB2NQeOXmBjVOtPNLC0oVKVpUNQsQSCekx41MzHFMLZVrWyDpBlDzZnSDaAqxk9KvKLtbFYtaeTtieJ1OYRf0hGqUwi4PeNpB3EXrvwrnGCUhKXGUJWR3oSIN/vpHxb6A22A6lRgTChaSbedvjW2X5mkKBUpJgcyn5706OPYTKSHTOeGsEtLimnC2UlJEbDntS3ieE8QHdeGdQ7pHqyAo9RaJ+FTsHm2CdSsOLShZ0mx0yR0MwffXRv6K25IxSecHWk2PIwaqtSf+B2aOGbZq4WmWsQ2pC0KBCoBSqbWNptbnUfiXFam+8ASCJMQqyR7T/Cj2a5q2MKgJfYWQpMpDqCYm5gm1qlZrm+BfZIdW0uIiFoCxa/OTUTfom3sC8K44KMJWQoHpO8GfG4jflTfmOMd7HuoDpBEhKoMeGrnSThcvwiHAtnFoTGwLiII6XuKZ/6bZSmTiGFgcg63P33pOaLbtIvBrtgRrilntQh0KaUDbUmCD0nzmu/9JNF0NKWHW1GNLgSqIPeAI2kEe6t8RnOBxCQHFoBBMHU3KTHiYItS/8A0K2XkuJxeGICgTqWlJ3n1ZuPKioX00SyNxjwlhmVNraBbDilApmQmIMjnFxY0I4syD6O23peS6lajECPVEdT1onxbjSpKAVoJQFnuOocEriwKTb1dvGgmZ50t9bRdPaBBJiY6c/Z8K14VPaxWRroK5DhEl8dm5+qkLbVJBG1lCfu6044TL9DuJH6q9PPkRzA9UEjnSQM2aViVLACRpFlQeUEBSSCYmnHLOImjilanWwktJuVJAPdB9YncKBEb7UvLGXNF4yVC/6V8uK2kPaboiT/AHVW38FQfbVXRVw8SZq2/h3Wu1bKSi3eTMpEp58zFVEWT0PuNa/Gb0UzNmX2tE3Lk90+fyFZW+XMHSbHfoegrK1W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6" name="Picture 2" descr="http://www.ibbmaipu.cl/media/users/1/71806/images/public/5186/la-novia-de-cristo.jpg?v=133518136547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492896"/>
            <a:ext cx="3672408"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5770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160240"/>
          </a:xfrm>
        </p:spPr>
        <p:txBody>
          <a:bodyPr>
            <a:normAutofit lnSpcReduction="10000"/>
          </a:bodyPr>
          <a:lstStyle/>
          <a:p>
            <a:pPr marL="0" indent="0" algn="ctr">
              <a:buNone/>
            </a:pPr>
            <a:r>
              <a:rPr lang="es-CO" sz="2800" dirty="0" smtClean="0"/>
              <a:t>Las palabras que sentaron las bases para esta afirmación del Señor</a:t>
            </a:r>
            <a:r>
              <a:rPr lang="es-CO" sz="2800" b="1" dirty="0" smtClean="0"/>
              <a:t> SOBRE ESTA ROCA </a:t>
            </a:r>
            <a:r>
              <a:rPr lang="es-CO" sz="2800" dirty="0" smtClean="0"/>
              <a:t>fueron la respuesta a la pregunta del Señor: «Y vosotros, ¿Quién decís que soy?»</a:t>
            </a:r>
            <a:r>
              <a:rPr lang="es-CO" sz="2800" b="1" dirty="0" smtClean="0"/>
              <a:t> </a:t>
            </a:r>
            <a:r>
              <a:rPr lang="es-CO" sz="2800" dirty="0"/>
              <a:t>Simón Pedro le respondió: </a:t>
            </a:r>
            <a:r>
              <a:rPr lang="es-CO" sz="2800" dirty="0" smtClean="0"/>
              <a:t> </a:t>
            </a:r>
          </a:p>
          <a:p>
            <a:pPr marL="0" indent="0" algn="ctr">
              <a:buNone/>
            </a:pPr>
            <a:r>
              <a:rPr lang="es-CO" sz="2800" dirty="0" smtClean="0"/>
              <a:t>«Tú </a:t>
            </a:r>
            <a:r>
              <a:rPr lang="es-CO" sz="2800" dirty="0"/>
              <a:t>eres el Mesías, el Hijo del Dios </a:t>
            </a:r>
            <a:r>
              <a:rPr lang="es-CO" sz="2800" dirty="0" smtClean="0"/>
              <a:t>viviente»</a:t>
            </a:r>
            <a:endParaRPr lang="es-CO" sz="2800" b="1" dirty="0" smtClean="0"/>
          </a:p>
        </p:txBody>
      </p:sp>
      <p:sp>
        <p:nvSpPr>
          <p:cNvPr id="4" name="3 Rectángulo"/>
          <p:cNvSpPr/>
          <p:nvPr/>
        </p:nvSpPr>
        <p:spPr>
          <a:xfrm>
            <a:off x="323528" y="2924944"/>
            <a:ext cx="8568952" cy="3785652"/>
          </a:xfrm>
          <a:prstGeom prst="rect">
            <a:avLst/>
          </a:prstGeom>
          <a:blipFill>
            <a:blip r:embed="rId2"/>
            <a:tile tx="0" ty="0" sx="100000" sy="100000" flip="none" algn="tl"/>
          </a:blipFill>
        </p:spPr>
        <p:txBody>
          <a:bodyPr wrap="square">
            <a:spAutoFit/>
          </a:bodyPr>
          <a:lstStyle/>
          <a:p>
            <a:pPr algn="ctr"/>
            <a:r>
              <a:rPr lang="es-CO" sz="2400" b="1" dirty="0">
                <a:solidFill>
                  <a:srgbClr val="FF0000"/>
                </a:solidFill>
              </a:rPr>
              <a:t>Mateo 16:17. </a:t>
            </a:r>
            <a:r>
              <a:rPr lang="es-CO" sz="2400" dirty="0"/>
              <a:t>Entonces Jesús le dijo: ¡Dichoso tú, Simón, hijo de Jonás, porque ningún hombre te ha revelado esto, sino mi Padre que está en el cielo!</a:t>
            </a:r>
          </a:p>
          <a:p>
            <a:pPr algn="ctr"/>
            <a:r>
              <a:rPr lang="es-CO" sz="2800" b="1" dirty="0"/>
              <a:t>¡Yo también te digo que Tú eres Pedro! (que quiere decir: piedra</a:t>
            </a:r>
            <a:r>
              <a:rPr lang="es-CO" sz="2800" b="1" dirty="0" smtClean="0"/>
              <a:t>). ¡y SOBRE ESTA ROCA edificaré mi iglesia!</a:t>
            </a:r>
            <a:endParaRPr lang="es-CO" sz="2800" b="1" dirty="0"/>
          </a:p>
          <a:p>
            <a:pPr algn="ctr"/>
            <a:r>
              <a:rPr lang="es-CO" sz="2800" dirty="0"/>
              <a:t>Jesús empleó aquí el nombre que le había puesto cuando por primera vez lo conoció, Pedro,  recuerde que su nombre de cuna era Simón. </a:t>
            </a:r>
          </a:p>
          <a:p>
            <a:pPr algn="ctr"/>
            <a:r>
              <a:rPr lang="es-CO" sz="2800" dirty="0">
                <a:solidFill>
                  <a:srgbClr val="FF0000"/>
                </a:solidFill>
              </a:rPr>
              <a:t>(ver Juan1:42).</a:t>
            </a:r>
          </a:p>
        </p:txBody>
      </p:sp>
    </p:spTree>
    <p:extLst>
      <p:ext uri="{BB962C8B-B14F-4D97-AF65-F5344CB8AC3E}">
        <p14:creationId xmlns:p14="http://schemas.microsoft.com/office/powerpoint/2010/main" val="290431376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b="1" dirty="0" smtClean="0"/>
              <a:t>«</a:t>
            </a:r>
            <a:r>
              <a:rPr lang="es-CO" sz="4000" b="1" dirty="0" smtClean="0"/>
              <a:t>Sobre </a:t>
            </a:r>
            <a:r>
              <a:rPr lang="es-CO" sz="4000" b="1" dirty="0"/>
              <a:t>esta </a:t>
            </a:r>
            <a:r>
              <a:rPr lang="es-CO" sz="4000" b="1" dirty="0" smtClean="0"/>
              <a:t>roca</a:t>
            </a:r>
            <a:r>
              <a:rPr lang="es-CO" b="1" dirty="0" smtClean="0"/>
              <a:t>», </a:t>
            </a:r>
            <a:r>
              <a:rPr lang="es-CO" dirty="0" smtClean="0"/>
              <a:t>se </a:t>
            </a:r>
            <a:r>
              <a:rPr lang="es-CO" dirty="0"/>
              <a:t>han interpretado de diversas maneras: </a:t>
            </a:r>
            <a:endParaRPr lang="es-CO" dirty="0" smtClean="0"/>
          </a:p>
          <a:p>
            <a:pPr marL="0" indent="0">
              <a:buNone/>
            </a:pPr>
            <a:r>
              <a:rPr lang="es-CO" dirty="0" smtClean="0"/>
              <a:t>(</a:t>
            </a:r>
            <a:r>
              <a:rPr lang="es-CO" sz="3300" b="1" dirty="0">
                <a:solidFill>
                  <a:srgbClr val="FF0000"/>
                </a:solidFill>
              </a:rPr>
              <a:t>1</a:t>
            </a:r>
            <a:r>
              <a:rPr lang="es-CO" dirty="0" smtClean="0"/>
              <a:t>), </a:t>
            </a:r>
            <a:r>
              <a:rPr lang="es-CO" dirty="0"/>
              <a:t>que Pedro era “esta roca</a:t>
            </a:r>
            <a:r>
              <a:rPr lang="es-CO" dirty="0" smtClean="0"/>
              <a:t>”</a:t>
            </a:r>
          </a:p>
          <a:p>
            <a:pPr marL="0" indent="0">
              <a:buNone/>
            </a:pPr>
            <a:r>
              <a:rPr lang="es-CO" dirty="0" smtClean="0"/>
              <a:t>(</a:t>
            </a:r>
            <a:r>
              <a:rPr lang="es-CO" sz="3300" b="1" dirty="0">
                <a:solidFill>
                  <a:srgbClr val="FF0000"/>
                </a:solidFill>
              </a:rPr>
              <a:t>2</a:t>
            </a:r>
            <a:r>
              <a:rPr lang="es-CO" dirty="0" smtClean="0"/>
              <a:t>), </a:t>
            </a:r>
            <a:r>
              <a:rPr lang="es-CO" dirty="0"/>
              <a:t>que la fe de Pedro en Jesús como el Cristo era “esta roca”, </a:t>
            </a:r>
            <a:r>
              <a:rPr lang="es-CO" dirty="0" smtClean="0"/>
              <a:t>y</a:t>
            </a:r>
          </a:p>
          <a:p>
            <a:pPr marL="0" indent="0">
              <a:buNone/>
            </a:pPr>
            <a:r>
              <a:rPr lang="es-CO" dirty="0" smtClean="0"/>
              <a:t>(</a:t>
            </a:r>
            <a:r>
              <a:rPr lang="es-CO" sz="3300" b="1" dirty="0">
                <a:solidFill>
                  <a:srgbClr val="FF0000"/>
                </a:solidFill>
              </a:rPr>
              <a:t>3</a:t>
            </a:r>
            <a:r>
              <a:rPr lang="es-CO" dirty="0" smtClean="0"/>
              <a:t>), </a:t>
            </a:r>
            <a:r>
              <a:rPr lang="es-CO" dirty="0"/>
              <a:t>que Cristo mismo era “esta roca”. </a:t>
            </a:r>
            <a:endParaRPr lang="es-CO" dirty="0" smtClean="0"/>
          </a:p>
          <a:p>
            <a:pPr marL="0" indent="0">
              <a:buNone/>
            </a:pPr>
            <a:endParaRPr lang="es-CO" dirty="0"/>
          </a:p>
          <a:p>
            <a:pPr marL="0" indent="0">
              <a:buNone/>
            </a:pPr>
            <a:r>
              <a:rPr lang="es-CO" dirty="0" smtClean="0"/>
              <a:t> Y también se han </a:t>
            </a:r>
            <a:r>
              <a:rPr lang="es-CO" dirty="0"/>
              <a:t>presentado persuasivos argumentos en favor de cada una de las tres explicaciones.  </a:t>
            </a:r>
            <a:endParaRPr lang="es-CO" dirty="0" smtClean="0"/>
          </a:p>
          <a:p>
            <a:pPr marL="0" indent="0">
              <a:buNone/>
            </a:pPr>
            <a:endParaRPr lang="es-CO" dirty="0"/>
          </a:p>
          <a:p>
            <a:pPr marL="0" indent="0">
              <a:buNone/>
            </a:pPr>
            <a:r>
              <a:rPr lang="es-CO" dirty="0" smtClean="0"/>
              <a:t>La </a:t>
            </a:r>
            <a:r>
              <a:rPr lang="es-CO" dirty="0"/>
              <a:t>mejor forma </a:t>
            </a:r>
            <a:r>
              <a:rPr lang="es-CO" dirty="0" smtClean="0"/>
              <a:t>y más confiable de </a:t>
            </a:r>
            <a:r>
              <a:rPr lang="es-CO" dirty="0"/>
              <a:t>determinar qué fue lo que Cristo quiso decir con estas palabras difíciles de entender, es preguntar a las Escrituras mismas qué era lo que esta figura de dicción significaba para los oidores judíos, especialmente para aquellos que se la oyeron a Jesús en esta ocasión </a:t>
            </a:r>
            <a:r>
              <a:rPr lang="es-CO" dirty="0">
                <a:solidFill>
                  <a:srgbClr val="FF0000"/>
                </a:solidFill>
              </a:rPr>
              <a:t>(DMJ 7).  </a:t>
            </a:r>
          </a:p>
        </p:txBody>
      </p:sp>
    </p:spTree>
    <p:extLst>
      <p:ext uri="{BB962C8B-B14F-4D97-AF65-F5344CB8AC3E}">
        <p14:creationId xmlns:p14="http://schemas.microsoft.com/office/powerpoint/2010/main" val="3128583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heel(1)">
                                      <p:cBhvr>
                                        <p:cTn id="16" dur="2000"/>
                                        <p:tgtEl>
                                          <p:spTgt spid="3">
                                            <p:txEl>
                                              <p:pRg st="3" end="3"/>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wheel(1)">
                                      <p:cBhvr>
                                        <p:cTn id="19" dur="2000"/>
                                        <p:tgtEl>
                                          <p:spTgt spid="3">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Effect transition="in" filter="wipe(down)">
                                      <p:cBhvr>
                                        <p:cTn id="24" dur="580">
                                          <p:stCondLst>
                                            <p:cond delay="0"/>
                                          </p:stCondLst>
                                        </p:cTn>
                                        <p:tgtEl>
                                          <p:spTgt spid="3">
                                            <p:txEl>
                                              <p:pRg st="7" end="7"/>
                                            </p:txEl>
                                          </p:spTgt>
                                        </p:tgtEl>
                                      </p:cBhvr>
                                    </p:animEffect>
                                    <p:anim calcmode="lin" valueType="num">
                                      <p:cBhvr>
                                        <p:cTn id="25"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30" dur="26">
                                          <p:stCondLst>
                                            <p:cond delay="650"/>
                                          </p:stCondLst>
                                        </p:cTn>
                                        <p:tgtEl>
                                          <p:spTgt spid="3">
                                            <p:txEl>
                                              <p:pRg st="7" end="7"/>
                                            </p:txEl>
                                          </p:spTgt>
                                        </p:tgtEl>
                                      </p:cBhvr>
                                      <p:to x="100000" y="60000"/>
                                    </p:animScale>
                                    <p:animScale>
                                      <p:cBhvr>
                                        <p:cTn id="31" dur="166" decel="50000">
                                          <p:stCondLst>
                                            <p:cond delay="676"/>
                                          </p:stCondLst>
                                        </p:cTn>
                                        <p:tgtEl>
                                          <p:spTgt spid="3">
                                            <p:txEl>
                                              <p:pRg st="7" end="7"/>
                                            </p:txEl>
                                          </p:spTgt>
                                        </p:tgtEl>
                                      </p:cBhvr>
                                      <p:to x="100000" y="100000"/>
                                    </p:animScale>
                                    <p:animScale>
                                      <p:cBhvr>
                                        <p:cTn id="32" dur="26">
                                          <p:stCondLst>
                                            <p:cond delay="1312"/>
                                          </p:stCondLst>
                                        </p:cTn>
                                        <p:tgtEl>
                                          <p:spTgt spid="3">
                                            <p:txEl>
                                              <p:pRg st="7" end="7"/>
                                            </p:txEl>
                                          </p:spTgt>
                                        </p:tgtEl>
                                      </p:cBhvr>
                                      <p:to x="100000" y="80000"/>
                                    </p:animScale>
                                    <p:animScale>
                                      <p:cBhvr>
                                        <p:cTn id="33" dur="166" decel="50000">
                                          <p:stCondLst>
                                            <p:cond delay="1338"/>
                                          </p:stCondLst>
                                        </p:cTn>
                                        <p:tgtEl>
                                          <p:spTgt spid="3">
                                            <p:txEl>
                                              <p:pRg st="7" end="7"/>
                                            </p:txEl>
                                          </p:spTgt>
                                        </p:tgtEl>
                                      </p:cBhvr>
                                      <p:to x="100000" y="100000"/>
                                    </p:animScale>
                                    <p:animScale>
                                      <p:cBhvr>
                                        <p:cTn id="34" dur="26">
                                          <p:stCondLst>
                                            <p:cond delay="1642"/>
                                          </p:stCondLst>
                                        </p:cTn>
                                        <p:tgtEl>
                                          <p:spTgt spid="3">
                                            <p:txEl>
                                              <p:pRg st="7" end="7"/>
                                            </p:txEl>
                                          </p:spTgt>
                                        </p:tgtEl>
                                      </p:cBhvr>
                                      <p:to x="100000" y="90000"/>
                                    </p:animScale>
                                    <p:animScale>
                                      <p:cBhvr>
                                        <p:cTn id="35" dur="166" decel="50000">
                                          <p:stCondLst>
                                            <p:cond delay="1668"/>
                                          </p:stCondLst>
                                        </p:cTn>
                                        <p:tgtEl>
                                          <p:spTgt spid="3">
                                            <p:txEl>
                                              <p:pRg st="7" end="7"/>
                                            </p:txEl>
                                          </p:spTgt>
                                        </p:tgtEl>
                                      </p:cBhvr>
                                      <p:to x="100000" y="100000"/>
                                    </p:animScale>
                                    <p:animScale>
                                      <p:cBhvr>
                                        <p:cTn id="36" dur="26">
                                          <p:stCondLst>
                                            <p:cond delay="1808"/>
                                          </p:stCondLst>
                                        </p:cTn>
                                        <p:tgtEl>
                                          <p:spTgt spid="3">
                                            <p:txEl>
                                              <p:pRg st="7" end="7"/>
                                            </p:txEl>
                                          </p:spTgt>
                                        </p:tgtEl>
                                      </p:cBhvr>
                                      <p:to x="100000" y="95000"/>
                                    </p:animScale>
                                    <p:animScale>
                                      <p:cBhvr>
                                        <p:cTn id="37"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20000"/>
          </a:bodyPr>
          <a:lstStyle/>
          <a:p>
            <a:pPr marL="0" indent="0" algn="ctr">
              <a:buNone/>
            </a:pPr>
            <a:r>
              <a:rPr lang="es-CO" dirty="0"/>
              <a:t>El testimonio de los escritos de los mismos discípulos es evidentemente superior a las ideas de los hombres que después de ese tiempo han escrito u opinado acerca del supuesto sentido de las palabras de </a:t>
            </a:r>
            <a:r>
              <a:rPr lang="es-CO" dirty="0" smtClean="0"/>
              <a:t>Jesús:</a:t>
            </a:r>
          </a:p>
          <a:p>
            <a:pPr marL="0" indent="0" algn="ctr">
              <a:buNone/>
            </a:pPr>
            <a:r>
              <a:rPr lang="es-CO" dirty="0" smtClean="0"/>
              <a:t> «</a:t>
            </a:r>
            <a:r>
              <a:rPr lang="es-CO" b="1" dirty="0" smtClean="0"/>
              <a:t>Sobre esta roca edificaré mi iglesia</a:t>
            </a:r>
            <a:r>
              <a:rPr lang="es-CO" dirty="0" smtClean="0"/>
              <a:t>»  </a:t>
            </a:r>
          </a:p>
          <a:p>
            <a:pPr marL="0" indent="0">
              <a:buNone/>
            </a:pPr>
            <a:endParaRPr lang="es-CO" dirty="0" smtClean="0"/>
          </a:p>
          <a:p>
            <a:pPr marL="0" indent="0" algn="ctr">
              <a:buNone/>
            </a:pPr>
            <a:r>
              <a:rPr lang="es-CO" dirty="0" smtClean="0"/>
              <a:t>Felizmente</a:t>
            </a:r>
            <a:r>
              <a:rPr lang="es-CO" dirty="0"/>
              <a:t>, algunos de los que fueron testigos oculares en esta ocasión </a:t>
            </a:r>
            <a:r>
              <a:rPr lang="es-CO" dirty="0" smtClean="0"/>
              <a:t>nos dicen: «</a:t>
            </a:r>
            <a:r>
              <a:rPr lang="es-CO" b="1" dirty="0" smtClean="0">
                <a:solidFill>
                  <a:srgbClr val="0070C0"/>
                </a:solidFill>
              </a:rPr>
              <a:t>La </a:t>
            </a:r>
            <a:r>
              <a:rPr lang="es-CO" b="1" dirty="0">
                <a:solidFill>
                  <a:srgbClr val="0070C0"/>
                </a:solidFill>
              </a:rPr>
              <a:t>enseñanza que os dimos acerca del poder y el regreso de nuestro Señor Jesucristo no consistía en</a:t>
            </a:r>
            <a:r>
              <a:rPr lang="es-CO" b="1" u="sng" dirty="0">
                <a:solidFill>
                  <a:srgbClr val="0070C0"/>
                </a:solidFill>
              </a:rPr>
              <a:t> </a:t>
            </a:r>
            <a:r>
              <a:rPr lang="es-CO" b="1" i="1" u="sng" dirty="0">
                <a:solidFill>
                  <a:srgbClr val="0070C0"/>
                </a:solidFill>
              </a:rPr>
              <a:t>fábulas ingeniosas</a:t>
            </a:r>
            <a:r>
              <a:rPr lang="es-CO" b="1" dirty="0">
                <a:solidFill>
                  <a:srgbClr val="0070C0"/>
                </a:solidFill>
              </a:rPr>
              <a:t>, </a:t>
            </a:r>
            <a:r>
              <a:rPr lang="es-CO" b="1" i="1" u="sng" dirty="0">
                <a:solidFill>
                  <a:srgbClr val="0070C0"/>
                </a:solidFill>
              </a:rPr>
              <a:t>puesto que con nuestros propios ojos vimos al Señor en su </a:t>
            </a:r>
            <a:r>
              <a:rPr lang="es-CO" b="1" i="1" u="sng" dirty="0" smtClean="0">
                <a:solidFill>
                  <a:srgbClr val="0070C0"/>
                </a:solidFill>
              </a:rPr>
              <a:t>grandeza</a:t>
            </a:r>
            <a:r>
              <a:rPr lang="es-CO" dirty="0" smtClean="0"/>
              <a:t>». </a:t>
            </a:r>
            <a:r>
              <a:rPr lang="es-CO" dirty="0">
                <a:solidFill>
                  <a:srgbClr val="FF0000"/>
                </a:solidFill>
              </a:rPr>
              <a:t>(2Ped.1:16</a:t>
            </a:r>
            <a:r>
              <a:rPr lang="es-CO" dirty="0" smtClean="0">
                <a:solidFill>
                  <a:srgbClr val="FF0000"/>
                </a:solidFill>
              </a:rPr>
              <a:t>)</a:t>
            </a:r>
            <a:r>
              <a:rPr lang="es-CO" dirty="0" smtClean="0"/>
              <a:t>. </a:t>
            </a:r>
            <a:r>
              <a:rPr lang="es-CO" dirty="0" smtClean="0">
                <a:solidFill>
                  <a:srgbClr val="FF0000"/>
                </a:solidFill>
              </a:rPr>
              <a:t>Lea 1Juan 1:1-3</a:t>
            </a:r>
            <a:r>
              <a:rPr lang="es-CO" dirty="0" smtClean="0"/>
              <a:t>. Ellos han </a:t>
            </a:r>
            <a:r>
              <a:rPr lang="es-CO" dirty="0"/>
              <a:t>dejado un registro claro e inequívoco.</a:t>
            </a:r>
          </a:p>
          <a:p>
            <a:endParaRPr lang="es-CO" dirty="0"/>
          </a:p>
        </p:txBody>
      </p:sp>
    </p:spTree>
    <p:extLst>
      <p:ext uri="{BB962C8B-B14F-4D97-AF65-F5344CB8AC3E}">
        <p14:creationId xmlns:p14="http://schemas.microsoft.com/office/powerpoint/2010/main" val="33008436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612068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smtClean="0"/>
              <a:t>Por </a:t>
            </a:r>
            <a:r>
              <a:rPr lang="es-CO" dirty="0"/>
              <a:t>su parte, Pedro, a quien fueron dirigidas estas palabras, rechaza enfáticamente, mediante sus enseñanzas, que la roca de la cual habló Cristo se refería al apóstol mismo </a:t>
            </a:r>
            <a:r>
              <a:rPr lang="es-CO" dirty="0" smtClean="0">
                <a:solidFill>
                  <a:srgbClr val="FF0000"/>
                </a:solidFill>
              </a:rPr>
              <a:t>(Hechos 4:8-12)</a:t>
            </a:r>
            <a:r>
              <a:rPr lang="es-CO" dirty="0" smtClean="0"/>
              <a:t>. </a:t>
            </a:r>
          </a:p>
          <a:p>
            <a:r>
              <a:rPr lang="es-CO" dirty="0" smtClean="0"/>
              <a:t>Pedro</a:t>
            </a:r>
            <a:r>
              <a:rPr lang="es-CO" dirty="0"/>
              <a:t>, lleno del Espíritu Santo, les </a:t>
            </a:r>
            <a:r>
              <a:rPr lang="es-CO" dirty="0" smtClean="0"/>
              <a:t>contestó:</a:t>
            </a:r>
            <a:r>
              <a:rPr lang="es-CO" baseline="30000" dirty="0"/>
              <a:t> </a:t>
            </a:r>
            <a:r>
              <a:rPr lang="es-CO" baseline="30000" dirty="0" smtClean="0"/>
              <a:t>«</a:t>
            </a:r>
            <a:r>
              <a:rPr lang="es-CO" dirty="0" smtClean="0"/>
              <a:t>Jefes </a:t>
            </a:r>
            <a:r>
              <a:rPr lang="es-CO" dirty="0"/>
              <a:t>del pueblo y </a:t>
            </a:r>
            <a:r>
              <a:rPr lang="es-CO" dirty="0" smtClean="0"/>
              <a:t>ancianos:</a:t>
            </a:r>
            <a:r>
              <a:rPr lang="es-CO" dirty="0"/>
              <a:t> </a:t>
            </a:r>
            <a:r>
              <a:rPr lang="es-CO" b="1" baseline="30000" dirty="0" smtClean="0"/>
              <a:t>9 </a:t>
            </a:r>
            <a:r>
              <a:rPr lang="es-CO" dirty="0"/>
              <a:t>Nos preguntáis hoy acerca del bien hecho a un enfermo, para saber de qué manera ha sido sanado. </a:t>
            </a:r>
            <a:r>
              <a:rPr lang="es-CO" b="1" baseline="30000" dirty="0" smtClean="0"/>
              <a:t>10 </a:t>
            </a:r>
            <a:r>
              <a:rPr lang="es-CO" dirty="0"/>
              <a:t>Pues ante vosotros declaramos, para que lo sepa todo el pueblo de Israel, que este hombre que está aquí, delante de todos, ha sido sanado en el nombre de Jesucristo de Nazaret, el mismo a quien vosotros crucificasteis y a quien Dios resucitó</a:t>
            </a:r>
            <a:r>
              <a:rPr lang="es-CO" dirty="0" smtClean="0"/>
              <a:t>.</a:t>
            </a:r>
            <a:endParaRPr lang="es-CO" dirty="0"/>
          </a:p>
          <a:p>
            <a:r>
              <a:rPr lang="es-CO" b="1" baseline="30000" dirty="0"/>
              <a:t>11 </a:t>
            </a:r>
            <a:r>
              <a:rPr lang="es-CO" b="1" i="1" u="sng" dirty="0"/>
              <a:t>Este Jesús es la piedra</a:t>
            </a:r>
            <a:r>
              <a:rPr lang="es-CO" dirty="0"/>
              <a:t> despreciada por vosotros los constructores, que se ha convertido en la </a:t>
            </a:r>
            <a:r>
              <a:rPr lang="es-CO" b="1" i="1" u="sng" dirty="0"/>
              <a:t>piedra </a:t>
            </a:r>
            <a:r>
              <a:rPr lang="es-CO" b="1" i="1" u="sng" dirty="0" smtClean="0"/>
              <a:t>principal</a:t>
            </a:r>
            <a:r>
              <a:rPr lang="es-CO" dirty="0" smtClean="0"/>
              <a:t>. </a:t>
            </a:r>
            <a:r>
              <a:rPr lang="es-CO" b="1" baseline="30000" dirty="0" smtClean="0"/>
              <a:t>12 </a:t>
            </a:r>
            <a:r>
              <a:rPr lang="es-CO" dirty="0"/>
              <a:t>En ningún otro hay salvación, porque Dios no nos ha dado a conocer el nombre de ningún otro en el mundo por el cual podamos ser salvos</a:t>
            </a:r>
            <a:r>
              <a:rPr lang="es-CO" dirty="0" smtClean="0"/>
              <a:t>.</a:t>
            </a:r>
          </a:p>
        </p:txBody>
      </p:sp>
    </p:spTree>
    <p:extLst>
      <p:ext uri="{BB962C8B-B14F-4D97-AF65-F5344CB8AC3E}">
        <p14:creationId xmlns:p14="http://schemas.microsoft.com/office/powerpoint/2010/main" val="12520394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p:spPr>
        <p:txBody>
          <a:bodyPr>
            <a:normAutofit fontScale="85000" lnSpcReduction="20000"/>
          </a:bodyPr>
          <a:lstStyle/>
          <a:p>
            <a:r>
              <a:rPr lang="es-CO" dirty="0" smtClean="0">
                <a:solidFill>
                  <a:srgbClr val="FF0000"/>
                </a:solidFill>
              </a:rPr>
              <a:t>1Ped. 2:4-8.</a:t>
            </a:r>
            <a:r>
              <a:rPr lang="es-CO" dirty="0" smtClean="0"/>
              <a:t> </a:t>
            </a:r>
            <a:r>
              <a:rPr lang="es-CO" dirty="0"/>
              <a:t>Acercaos, pues, al Señor,</a:t>
            </a:r>
            <a:r>
              <a:rPr lang="es-CO" i="1" dirty="0"/>
              <a:t> </a:t>
            </a:r>
            <a:r>
              <a:rPr lang="es-CO" b="1" i="1" u="sng" dirty="0"/>
              <a:t>la piedra viva</a:t>
            </a:r>
            <a:r>
              <a:rPr lang="es-CO" dirty="0"/>
              <a:t> que los hombres despreciaron, pero que para Dios es </a:t>
            </a:r>
            <a:r>
              <a:rPr lang="es-CO" b="1" u="sng" dirty="0"/>
              <a:t>piedra</a:t>
            </a:r>
            <a:r>
              <a:rPr lang="es-CO" dirty="0"/>
              <a:t> escogida y de mucho valor</a:t>
            </a:r>
            <a:r>
              <a:rPr lang="es-CO" dirty="0" smtClean="0"/>
              <a:t>.</a:t>
            </a:r>
            <a:endParaRPr lang="es-CO" dirty="0"/>
          </a:p>
          <a:p>
            <a:r>
              <a:rPr lang="es-CO" b="1" baseline="30000" dirty="0"/>
              <a:t>5 </a:t>
            </a:r>
            <a:r>
              <a:rPr lang="es-CO" dirty="0"/>
              <a:t>De esta manera, Dios hará de vosotros, como de </a:t>
            </a:r>
            <a:r>
              <a:rPr lang="es-CO" b="1" i="1" u="sng" dirty="0"/>
              <a:t>piedras</a:t>
            </a:r>
            <a:r>
              <a:rPr lang="es-CO" dirty="0"/>
              <a:t> vivas, un templo espiritual, un sacerdocio santo que por medio de Jesucristo ofrezca sacrificios espirituales, agradables a Dios</a:t>
            </a:r>
            <a:r>
              <a:rPr lang="es-CO" dirty="0" smtClean="0"/>
              <a:t>.</a:t>
            </a:r>
            <a:endParaRPr lang="es-CO" dirty="0"/>
          </a:p>
          <a:p>
            <a:r>
              <a:rPr lang="es-CO" b="1" baseline="30000" dirty="0"/>
              <a:t>6 </a:t>
            </a:r>
            <a:r>
              <a:rPr lang="es-CO" dirty="0"/>
              <a:t>Por eso dice la Escritura: “</a:t>
            </a:r>
            <a:r>
              <a:rPr lang="es-CO" i="1" dirty="0">
                <a:latin typeface="Agency FB" pitchFamily="34" charset="0"/>
              </a:rPr>
              <a:t>Yo pongo en </a:t>
            </a:r>
            <a:r>
              <a:rPr lang="es-CO" i="1" dirty="0" smtClean="0">
                <a:latin typeface="Agency FB" pitchFamily="34" charset="0"/>
              </a:rPr>
              <a:t>Sión </a:t>
            </a:r>
            <a:r>
              <a:rPr lang="es-CO" i="1" dirty="0">
                <a:latin typeface="Agency FB" pitchFamily="34" charset="0"/>
              </a:rPr>
              <a:t>una piedra que es la piedra principal, escogida y muy valiosa; quien confía en </a:t>
            </a:r>
            <a:r>
              <a:rPr lang="es-CO" i="1" dirty="0" smtClean="0">
                <a:latin typeface="Agency FB" pitchFamily="34" charset="0"/>
              </a:rPr>
              <a:t>ella </a:t>
            </a:r>
            <a:r>
              <a:rPr lang="es-CO" i="1" dirty="0">
                <a:latin typeface="Agency FB" pitchFamily="34" charset="0"/>
              </a:rPr>
              <a:t>no quedará defraudado</a:t>
            </a:r>
            <a:r>
              <a:rPr lang="es-CO" dirty="0" smtClean="0"/>
              <a:t>.”</a:t>
            </a:r>
            <a:endParaRPr lang="es-CO" dirty="0"/>
          </a:p>
          <a:p>
            <a:r>
              <a:rPr lang="es-CO" b="1" baseline="30000" dirty="0"/>
              <a:t>7 </a:t>
            </a:r>
            <a:r>
              <a:rPr lang="es-CO" dirty="0"/>
              <a:t>Para vosotros, los creyentes, </a:t>
            </a:r>
            <a:r>
              <a:rPr lang="es-CO" b="1" i="1" u="sng" dirty="0"/>
              <a:t>esa piedra</a:t>
            </a:r>
            <a:r>
              <a:rPr lang="es-CO" dirty="0"/>
              <a:t> es de mucho valor; en cambio, para los que no creen se cumple lo que dice la Escritura: “</a:t>
            </a:r>
            <a:r>
              <a:rPr lang="es-CO" i="1" dirty="0">
                <a:latin typeface="Agency FB" pitchFamily="34" charset="0"/>
              </a:rPr>
              <a:t>La piedra que los constructores despreciaron se ha convertido en la piedra principal</a:t>
            </a:r>
            <a:r>
              <a:rPr lang="es-CO" dirty="0" smtClean="0"/>
              <a:t>.”</a:t>
            </a:r>
            <a:r>
              <a:rPr lang="es-CO" baseline="30000" dirty="0" smtClean="0"/>
              <a:t> </a:t>
            </a:r>
            <a:r>
              <a:rPr lang="es-CO" b="1" baseline="30000" dirty="0" smtClean="0"/>
              <a:t>8 </a:t>
            </a:r>
            <a:r>
              <a:rPr lang="es-CO" dirty="0"/>
              <a:t>Y también esto otro: “</a:t>
            </a:r>
            <a:r>
              <a:rPr lang="es-CO" i="1" dirty="0">
                <a:latin typeface="Agency FB" pitchFamily="34" charset="0"/>
              </a:rPr>
              <a:t>Una roca, una piedra en la cual tropezarán</a:t>
            </a:r>
            <a:r>
              <a:rPr lang="es-CO" dirty="0"/>
              <a:t>”,</a:t>
            </a:r>
            <a:r>
              <a:rPr lang="es-CO" baseline="30000" dirty="0"/>
              <a:t>[i]</a:t>
            </a:r>
            <a:r>
              <a:rPr lang="es-CO" dirty="0"/>
              <a:t> pues ellos tropiezan al no hacer caso del mensaje; tal es su destino</a:t>
            </a:r>
          </a:p>
        </p:txBody>
      </p:sp>
    </p:spTree>
    <p:extLst>
      <p:ext uri="{BB962C8B-B14F-4D97-AF65-F5344CB8AC3E}">
        <p14:creationId xmlns:p14="http://schemas.microsoft.com/office/powerpoint/2010/main" val="26064302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10000"/>
          </a:bodyPr>
          <a:lstStyle/>
          <a:p>
            <a:pPr marL="0" indent="0">
              <a:buNone/>
            </a:pPr>
            <a:r>
              <a:rPr lang="es-CO" dirty="0"/>
              <a:t> </a:t>
            </a:r>
            <a:endParaRPr lang="es-CO" dirty="0" smtClean="0"/>
          </a:p>
          <a:p>
            <a:pPr marL="0" indent="0">
              <a:buNone/>
            </a:pPr>
            <a:r>
              <a:rPr lang="es-CO" dirty="0" smtClean="0"/>
              <a:t>Mateo y Lucas registran </a:t>
            </a:r>
            <a:r>
              <a:rPr lang="es-CO" dirty="0"/>
              <a:t>el hecho de que Jesús empleó otra vez la misma figura, en circunstancias que indican claramente que él mismo era la </a:t>
            </a:r>
            <a:r>
              <a:rPr lang="es-CO" dirty="0" smtClean="0"/>
              <a:t>roca.</a:t>
            </a:r>
          </a:p>
          <a:p>
            <a:r>
              <a:rPr lang="es-CO" dirty="0" smtClean="0">
                <a:solidFill>
                  <a:srgbClr val="FF0000"/>
                </a:solidFill>
              </a:rPr>
              <a:t> Mat.21:42</a:t>
            </a:r>
            <a:r>
              <a:rPr lang="es-CO" dirty="0" smtClean="0"/>
              <a:t>. Jesús </a:t>
            </a:r>
            <a:r>
              <a:rPr lang="es-CO" dirty="0"/>
              <a:t>les dijo: ¿Nunca leísteis en las Escrituras: </a:t>
            </a:r>
            <a:r>
              <a:rPr lang="es-CO" i="1" dirty="0" smtClean="0">
                <a:latin typeface="Agency FB" pitchFamily="34" charset="0"/>
              </a:rPr>
              <a:t>La </a:t>
            </a:r>
            <a:r>
              <a:rPr lang="es-CO" i="1" dirty="0">
                <a:latin typeface="Agency FB" pitchFamily="34" charset="0"/>
              </a:rPr>
              <a:t>piedra que desecharon los edificadores, </a:t>
            </a:r>
            <a:r>
              <a:rPr lang="es-CO" i="1" dirty="0" smtClean="0">
                <a:latin typeface="Agency FB" pitchFamily="34" charset="0"/>
              </a:rPr>
              <a:t>Ha </a:t>
            </a:r>
            <a:r>
              <a:rPr lang="es-CO" i="1" dirty="0">
                <a:latin typeface="Agency FB" pitchFamily="34" charset="0"/>
              </a:rPr>
              <a:t>venido a ser cabeza del ángulo. </a:t>
            </a:r>
            <a:r>
              <a:rPr lang="es-CO" i="1" dirty="0" smtClean="0">
                <a:latin typeface="Agency FB" pitchFamily="34" charset="0"/>
              </a:rPr>
              <a:t>El </a:t>
            </a:r>
            <a:r>
              <a:rPr lang="es-CO" i="1" dirty="0">
                <a:latin typeface="Agency FB" pitchFamily="34" charset="0"/>
              </a:rPr>
              <a:t>Señor ha hecho esto, </a:t>
            </a:r>
            <a:r>
              <a:rPr lang="es-CO" i="1" dirty="0" smtClean="0">
                <a:latin typeface="Agency FB" pitchFamily="34" charset="0"/>
              </a:rPr>
              <a:t>Y </a:t>
            </a:r>
            <a:r>
              <a:rPr lang="es-CO" i="1" dirty="0">
                <a:latin typeface="Agency FB" pitchFamily="34" charset="0"/>
              </a:rPr>
              <a:t>es cosa maravillosa a nuestros ojos</a:t>
            </a:r>
            <a:r>
              <a:rPr lang="es-CO" i="1" dirty="0"/>
              <a:t>?</a:t>
            </a:r>
            <a:r>
              <a:rPr lang="es-CO" dirty="0"/>
              <a:t> </a:t>
            </a:r>
            <a:endParaRPr lang="es-CO" dirty="0" smtClean="0"/>
          </a:p>
          <a:p>
            <a:r>
              <a:rPr lang="es-CO" dirty="0" smtClean="0">
                <a:solidFill>
                  <a:srgbClr val="FF0000"/>
                </a:solidFill>
              </a:rPr>
              <a:t> Luc.20:17-18</a:t>
            </a:r>
            <a:r>
              <a:rPr lang="es-CO" dirty="0">
                <a:solidFill>
                  <a:srgbClr val="FF0000"/>
                </a:solidFill>
              </a:rPr>
              <a:t>)</a:t>
            </a:r>
            <a:r>
              <a:rPr lang="es-CO" dirty="0"/>
              <a:t>. </a:t>
            </a:r>
            <a:r>
              <a:rPr lang="es-CO" b="1" baseline="30000" dirty="0"/>
              <a:t>17 </a:t>
            </a:r>
            <a:r>
              <a:rPr lang="es-CO" dirty="0"/>
              <a:t>Pero él, mirándolos, dijo: ¿Qué, pues, es lo que está escrito: </a:t>
            </a:r>
            <a:r>
              <a:rPr lang="es-CO" i="1" dirty="0" smtClean="0">
                <a:latin typeface="Agency FB" pitchFamily="34" charset="0"/>
              </a:rPr>
              <a:t>La </a:t>
            </a:r>
            <a:r>
              <a:rPr lang="es-CO" i="1" dirty="0">
                <a:latin typeface="Agency FB" pitchFamily="34" charset="0"/>
              </a:rPr>
              <a:t>piedra que desecharon los edificadores </a:t>
            </a:r>
            <a:r>
              <a:rPr lang="es-CO" i="1" dirty="0" smtClean="0">
                <a:latin typeface="Agency FB" pitchFamily="34" charset="0"/>
              </a:rPr>
              <a:t>Ha </a:t>
            </a:r>
            <a:r>
              <a:rPr lang="es-CO" i="1" dirty="0">
                <a:latin typeface="Agency FB" pitchFamily="34" charset="0"/>
              </a:rPr>
              <a:t>venido a ser cabeza del ángulo</a:t>
            </a:r>
            <a:r>
              <a:rPr lang="es-CO" i="1" dirty="0"/>
              <a:t>?</a:t>
            </a:r>
            <a:r>
              <a:rPr lang="es-CO" dirty="0"/>
              <a:t> </a:t>
            </a:r>
            <a:r>
              <a:rPr lang="es-CO" b="1" baseline="30000" dirty="0" smtClean="0"/>
              <a:t>18 </a:t>
            </a:r>
            <a:r>
              <a:rPr lang="es-CO" dirty="0"/>
              <a:t>Todo el que cayere sobre </a:t>
            </a:r>
            <a:r>
              <a:rPr lang="es-CO" dirty="0">
                <a:latin typeface="Agency FB" pitchFamily="34" charset="0"/>
              </a:rPr>
              <a:t>aquella piedra, será quebrantado; mas sobre quien ella cayere, le desmenuzará</a:t>
            </a:r>
            <a:r>
              <a:rPr lang="es-CO" dirty="0" smtClean="0"/>
              <a:t>.</a:t>
            </a:r>
          </a:p>
        </p:txBody>
      </p:sp>
    </p:spTree>
    <p:extLst>
      <p:ext uri="{BB962C8B-B14F-4D97-AF65-F5344CB8AC3E}">
        <p14:creationId xmlns:p14="http://schemas.microsoft.com/office/powerpoint/2010/main" val="36618162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dirty="0" smtClean="0"/>
              <a:t>Hay textos Bíblicos que registran que desde </a:t>
            </a:r>
            <a:r>
              <a:rPr lang="es-CO" dirty="0"/>
              <a:t>tiempos antiguos, el pueblo hebreo había empleado la figura de la roca para referirse específicamente a </a:t>
            </a:r>
            <a:r>
              <a:rPr lang="es-CO" dirty="0" smtClean="0"/>
              <a:t>Dios, por ejemplo</a:t>
            </a:r>
            <a:r>
              <a:rPr lang="es-CO" dirty="0" smtClean="0">
                <a:solidFill>
                  <a:srgbClr val="FF0000"/>
                </a:solidFill>
              </a:rPr>
              <a:t> (Deu.32:4)</a:t>
            </a:r>
            <a:r>
              <a:rPr lang="es-CO" dirty="0" smtClean="0"/>
              <a:t>.</a:t>
            </a:r>
          </a:p>
          <a:p>
            <a:r>
              <a:rPr lang="es-CO" i="1" dirty="0" smtClean="0">
                <a:latin typeface="Agency FB" pitchFamily="34" charset="0"/>
              </a:rPr>
              <a:t>El </a:t>
            </a:r>
            <a:r>
              <a:rPr lang="es-CO" i="1" dirty="0">
                <a:latin typeface="Agency FB" pitchFamily="34" charset="0"/>
              </a:rPr>
              <a:t>es la Roca, cuya obra es perfecta, </a:t>
            </a:r>
            <a:r>
              <a:rPr lang="es-CO" i="1" dirty="0" smtClean="0">
                <a:latin typeface="Agency FB" pitchFamily="34" charset="0"/>
              </a:rPr>
              <a:t>Porque </a:t>
            </a:r>
            <a:r>
              <a:rPr lang="es-CO" i="1" dirty="0">
                <a:latin typeface="Agency FB" pitchFamily="34" charset="0"/>
              </a:rPr>
              <a:t>todos sus caminos son rectitud; </a:t>
            </a:r>
            <a:r>
              <a:rPr lang="es-CO" i="1" dirty="0" smtClean="0">
                <a:latin typeface="Agency FB" pitchFamily="34" charset="0"/>
              </a:rPr>
              <a:t>Dios </a:t>
            </a:r>
            <a:r>
              <a:rPr lang="es-CO" i="1" dirty="0">
                <a:latin typeface="Agency FB" pitchFamily="34" charset="0"/>
              </a:rPr>
              <a:t>de verdad, y sin ninguna iniquidad en él; </a:t>
            </a:r>
            <a:r>
              <a:rPr lang="es-CO" i="1" dirty="0" smtClean="0">
                <a:latin typeface="Agency FB" pitchFamily="34" charset="0"/>
              </a:rPr>
              <a:t>Es </a:t>
            </a:r>
            <a:r>
              <a:rPr lang="es-CO" i="1" dirty="0">
                <a:latin typeface="Agency FB" pitchFamily="34" charset="0"/>
              </a:rPr>
              <a:t>justo y recto.</a:t>
            </a:r>
            <a:endParaRPr lang="es-CO" dirty="0">
              <a:latin typeface="Agency FB" pitchFamily="34" charset="0"/>
            </a:endParaRPr>
          </a:p>
          <a:p>
            <a:r>
              <a:rPr lang="es-CO" dirty="0" smtClean="0"/>
              <a:t>Y </a:t>
            </a:r>
            <a:r>
              <a:rPr lang="es-CO" dirty="0" smtClean="0">
                <a:solidFill>
                  <a:srgbClr val="FF0000"/>
                </a:solidFill>
              </a:rPr>
              <a:t>Salmo 18:2</a:t>
            </a:r>
            <a:r>
              <a:rPr lang="es-CO" dirty="0" smtClean="0"/>
              <a:t>. </a:t>
            </a:r>
            <a:r>
              <a:rPr lang="es-CO" i="1" dirty="0" smtClean="0">
                <a:latin typeface="Agency FB" pitchFamily="34" charset="0"/>
              </a:rPr>
              <a:t>Jehová</a:t>
            </a:r>
            <a:r>
              <a:rPr lang="es-CO" i="1" dirty="0">
                <a:latin typeface="Agency FB" pitchFamily="34" charset="0"/>
              </a:rPr>
              <a:t>, roca mía y castillo mío, y mi libertador; </a:t>
            </a:r>
            <a:r>
              <a:rPr lang="es-CO" i="1" dirty="0" smtClean="0">
                <a:latin typeface="Agency FB" pitchFamily="34" charset="0"/>
              </a:rPr>
              <a:t> </a:t>
            </a:r>
            <a:r>
              <a:rPr lang="es-CO" i="1" dirty="0">
                <a:latin typeface="Agency FB" pitchFamily="34" charset="0"/>
              </a:rPr>
              <a:t>Dios mío, fortaleza mía, en él confiaré; </a:t>
            </a:r>
            <a:r>
              <a:rPr lang="es-CO" i="1" dirty="0" smtClean="0">
                <a:latin typeface="Agency FB" pitchFamily="34" charset="0"/>
              </a:rPr>
              <a:t> </a:t>
            </a:r>
            <a:r>
              <a:rPr lang="es-CO" i="1" dirty="0">
                <a:latin typeface="Agency FB" pitchFamily="34" charset="0"/>
              </a:rPr>
              <a:t>Mi escudo, y la fuerza de mi salvación, mi alto refugio. </a:t>
            </a:r>
            <a:endParaRPr lang="es-CO" i="1" dirty="0" smtClean="0">
              <a:latin typeface="Agency FB" pitchFamily="34" charset="0"/>
            </a:endParaRPr>
          </a:p>
          <a:p>
            <a:endParaRPr lang="es-CO" i="1" dirty="0"/>
          </a:p>
          <a:p>
            <a:pPr marL="0" indent="0">
              <a:buNone/>
            </a:pPr>
            <a:r>
              <a:rPr lang="es-CO" dirty="0" smtClean="0"/>
              <a:t>El </a:t>
            </a:r>
            <a:r>
              <a:rPr lang="es-CO" dirty="0"/>
              <a:t>profeta Isaías se refirió a Cristo como “</a:t>
            </a:r>
            <a:r>
              <a:rPr lang="es-CO" dirty="0">
                <a:latin typeface="Agency FB" pitchFamily="34" charset="0"/>
              </a:rPr>
              <a:t>gran peñasco en tierra calurosa</a:t>
            </a:r>
            <a:r>
              <a:rPr lang="es-CO" dirty="0"/>
              <a:t>” </a:t>
            </a:r>
            <a:r>
              <a:rPr lang="es-CO" dirty="0">
                <a:solidFill>
                  <a:srgbClr val="FF0000"/>
                </a:solidFill>
              </a:rPr>
              <a:t>(</a:t>
            </a:r>
            <a:r>
              <a:rPr lang="es-CO" dirty="0" smtClean="0">
                <a:solidFill>
                  <a:srgbClr val="FF0000"/>
                </a:solidFill>
              </a:rPr>
              <a:t>Isa.32:2</a:t>
            </a:r>
            <a:r>
              <a:rPr lang="es-CO" dirty="0">
                <a:solidFill>
                  <a:srgbClr val="FF0000"/>
                </a:solidFill>
              </a:rPr>
              <a:t>)</a:t>
            </a:r>
            <a:r>
              <a:rPr lang="es-CO" dirty="0"/>
              <a:t>, y como “</a:t>
            </a:r>
            <a:r>
              <a:rPr lang="es-CO" dirty="0">
                <a:latin typeface="Agency FB" pitchFamily="34" charset="0"/>
              </a:rPr>
              <a:t>piedra probada, angular, preciosa</a:t>
            </a:r>
            <a:r>
              <a:rPr lang="es-CO" dirty="0" smtClean="0"/>
              <a:t>” </a:t>
            </a:r>
            <a:r>
              <a:rPr lang="es-CO" dirty="0" smtClean="0">
                <a:solidFill>
                  <a:srgbClr val="FF0000"/>
                </a:solidFill>
              </a:rPr>
              <a:t>(Isa.28:16).</a:t>
            </a:r>
            <a:endParaRPr lang="es-CO" dirty="0">
              <a:solidFill>
                <a:srgbClr val="FF0000"/>
              </a:solidFill>
            </a:endParaRPr>
          </a:p>
        </p:txBody>
      </p:sp>
    </p:spTree>
    <p:extLst>
      <p:ext uri="{BB962C8B-B14F-4D97-AF65-F5344CB8AC3E}">
        <p14:creationId xmlns:p14="http://schemas.microsoft.com/office/powerpoint/2010/main" val="313554750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blipFill>
            <a:blip r:embed="rId2"/>
            <a:tile tx="0" ty="0" sx="100000" sy="100000" flip="none" algn="tl"/>
          </a:blipFill>
        </p:spPr>
        <p:txBody>
          <a:bodyPr>
            <a:normAutofit/>
          </a:bodyPr>
          <a:lstStyle/>
          <a:p>
            <a:pPr marL="0" indent="0">
              <a:buNone/>
            </a:pPr>
            <a:endParaRPr lang="es-CO" dirty="0" smtClean="0"/>
          </a:p>
          <a:p>
            <a:pPr marL="0" indent="0">
              <a:buNone/>
            </a:pPr>
            <a:r>
              <a:rPr lang="es-CO" dirty="0" smtClean="0"/>
              <a:t>Pablo </a:t>
            </a:r>
            <a:r>
              <a:rPr lang="es-CO" dirty="0"/>
              <a:t>afirma que Cristo era la Roca que había acompañado a su pueblo por el desierto en la antigüedad </a:t>
            </a:r>
            <a:r>
              <a:rPr lang="es-CO" dirty="0">
                <a:solidFill>
                  <a:srgbClr val="FF0000"/>
                </a:solidFill>
              </a:rPr>
              <a:t>(</a:t>
            </a:r>
            <a:r>
              <a:rPr lang="es-CO" dirty="0" smtClean="0">
                <a:solidFill>
                  <a:srgbClr val="FF0000"/>
                </a:solidFill>
              </a:rPr>
              <a:t>1Cor.10:4)</a:t>
            </a:r>
            <a:r>
              <a:rPr lang="es-CO" dirty="0" smtClean="0"/>
              <a:t>.</a:t>
            </a:r>
          </a:p>
          <a:p>
            <a:r>
              <a:rPr lang="es-CO" b="1" baseline="30000" dirty="0" smtClean="0"/>
              <a:t>«</a:t>
            </a:r>
            <a:r>
              <a:rPr lang="es-CO" dirty="0" smtClean="0">
                <a:latin typeface="Agency FB" pitchFamily="34" charset="0"/>
              </a:rPr>
              <a:t>y </a:t>
            </a:r>
            <a:r>
              <a:rPr lang="es-CO" dirty="0">
                <a:latin typeface="Agency FB" pitchFamily="34" charset="0"/>
              </a:rPr>
              <a:t>todos bebieron la misma bebida espiritual; porque bebían de la roca espiritual que los seguía, y la roca era </a:t>
            </a:r>
            <a:r>
              <a:rPr lang="es-CO" dirty="0" smtClean="0">
                <a:latin typeface="Agency FB" pitchFamily="34" charset="0"/>
              </a:rPr>
              <a:t>Cristo</a:t>
            </a:r>
            <a:r>
              <a:rPr lang="es-CO" dirty="0" smtClean="0"/>
              <a:t>»</a:t>
            </a:r>
          </a:p>
          <a:p>
            <a:r>
              <a:rPr lang="es-CO" dirty="0" smtClean="0">
                <a:solidFill>
                  <a:srgbClr val="FF0000"/>
                </a:solidFill>
              </a:rPr>
              <a:t>2 Sam.22:32</a:t>
            </a:r>
            <a:r>
              <a:rPr lang="es-CO" dirty="0" smtClean="0"/>
              <a:t>. «</a:t>
            </a:r>
            <a:r>
              <a:rPr lang="es-CO" i="1" dirty="0" smtClean="0">
                <a:latin typeface="Agency FB" pitchFamily="34" charset="0"/>
              </a:rPr>
              <a:t>Porque </a:t>
            </a:r>
            <a:r>
              <a:rPr lang="es-CO" i="1" dirty="0">
                <a:latin typeface="Agency FB" pitchFamily="34" charset="0"/>
              </a:rPr>
              <a:t>¿quién es Dios, sino sólo Jehová? </a:t>
            </a:r>
            <a:r>
              <a:rPr lang="es-CO" i="1" dirty="0" smtClean="0">
                <a:latin typeface="Agency FB" pitchFamily="34" charset="0"/>
              </a:rPr>
              <a:t>¿</a:t>
            </a:r>
            <a:r>
              <a:rPr lang="es-CO" i="1" dirty="0">
                <a:latin typeface="Agency FB" pitchFamily="34" charset="0"/>
              </a:rPr>
              <a:t>Y qué roca hay fuera de nuestro Dios</a:t>
            </a:r>
            <a:r>
              <a:rPr lang="es-CO" i="1" dirty="0" smtClean="0">
                <a:latin typeface="Agency FB" pitchFamily="34" charset="0"/>
              </a:rPr>
              <a:t>?</a:t>
            </a:r>
            <a:r>
              <a:rPr lang="es-CO" i="1" dirty="0" smtClean="0"/>
              <a:t>»</a:t>
            </a:r>
          </a:p>
          <a:p>
            <a:r>
              <a:rPr lang="es-CO" dirty="0" smtClean="0">
                <a:solidFill>
                  <a:srgbClr val="FF0000"/>
                </a:solidFill>
              </a:rPr>
              <a:t>Sal. 18:31</a:t>
            </a:r>
            <a:r>
              <a:rPr lang="es-CO" dirty="0" smtClean="0"/>
              <a:t>.</a:t>
            </a:r>
            <a:r>
              <a:rPr lang="es-CO" b="1" baseline="30000" dirty="0"/>
              <a:t> </a:t>
            </a:r>
            <a:r>
              <a:rPr lang="es-CO" b="1" baseline="30000" dirty="0" smtClean="0"/>
              <a:t>«</a:t>
            </a:r>
            <a:r>
              <a:rPr lang="es-CO" i="1" dirty="0" smtClean="0">
                <a:latin typeface="Agency FB" pitchFamily="34" charset="0"/>
              </a:rPr>
              <a:t>Porque </a:t>
            </a:r>
            <a:r>
              <a:rPr lang="es-CO" i="1" dirty="0">
                <a:latin typeface="Agency FB" pitchFamily="34" charset="0"/>
              </a:rPr>
              <a:t>¿quién es Dios sino sólo Jehová? </a:t>
            </a:r>
            <a:r>
              <a:rPr lang="es-CO" i="1" dirty="0" smtClean="0">
                <a:latin typeface="Agency FB" pitchFamily="34" charset="0"/>
              </a:rPr>
              <a:t>¿</a:t>
            </a:r>
            <a:r>
              <a:rPr lang="es-CO" i="1" dirty="0">
                <a:latin typeface="Agency FB" pitchFamily="34" charset="0"/>
              </a:rPr>
              <a:t>Y qué roca hay fuera de nuestro Dios</a:t>
            </a:r>
            <a:r>
              <a:rPr lang="es-CO" i="1" dirty="0" smtClean="0">
                <a:latin typeface="Agency FB" pitchFamily="34" charset="0"/>
              </a:rPr>
              <a:t>?</a:t>
            </a:r>
            <a:r>
              <a:rPr lang="es-CO" i="1" dirty="0" smtClean="0"/>
              <a:t>»</a:t>
            </a:r>
            <a:r>
              <a:rPr lang="es-CO" dirty="0" smtClean="0"/>
              <a:t> </a:t>
            </a:r>
            <a:endParaRPr lang="es-CO" dirty="0"/>
          </a:p>
        </p:txBody>
      </p:sp>
    </p:spTree>
    <p:extLst>
      <p:ext uri="{BB962C8B-B14F-4D97-AF65-F5344CB8AC3E}">
        <p14:creationId xmlns:p14="http://schemas.microsoft.com/office/powerpoint/2010/main" val="111963447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0">
                <a:srgbClr val="8488C4"/>
              </a:gs>
              <a:gs pos="53000">
                <a:srgbClr val="D4DEFF"/>
              </a:gs>
              <a:gs pos="83000">
                <a:srgbClr val="D4DEFF"/>
              </a:gs>
              <a:gs pos="100000">
                <a:srgbClr val="96AB94"/>
              </a:gs>
            </a:gsLst>
            <a:lin ang="5400000" scaled="0"/>
          </a:gradFill>
        </p:spPr>
        <p:txBody>
          <a:bodyPr>
            <a:normAutofit fontScale="77500" lnSpcReduction="20000"/>
          </a:bodyPr>
          <a:lstStyle/>
          <a:p>
            <a:pPr marL="0" indent="0" algn="ctr">
              <a:buNone/>
            </a:pPr>
            <a:r>
              <a:rPr lang="es-CO" dirty="0" smtClean="0"/>
              <a:t>En </a:t>
            </a:r>
            <a:r>
              <a:rPr lang="es-CO" dirty="0"/>
              <a:t>un sentido secundario, las verdades que Jesús habló son también una roca en la cual los hombres pueden construir con toda </a:t>
            </a:r>
            <a:r>
              <a:rPr lang="es-CO" dirty="0" smtClean="0"/>
              <a:t>seguridad. </a:t>
            </a:r>
          </a:p>
          <a:p>
            <a:pPr marL="0" indent="0" algn="ctr">
              <a:buNone/>
            </a:pPr>
            <a:r>
              <a:rPr lang="es-CO" dirty="0" smtClean="0">
                <a:solidFill>
                  <a:srgbClr val="FF0000"/>
                </a:solidFill>
              </a:rPr>
              <a:t>Mat.7:24-25</a:t>
            </a:r>
            <a:r>
              <a:rPr lang="es-CO" dirty="0" smtClean="0"/>
              <a:t>. «</a:t>
            </a:r>
            <a:r>
              <a:rPr lang="es-CO" dirty="0" smtClean="0">
                <a:latin typeface="Agency FB" pitchFamily="34" charset="0"/>
              </a:rPr>
              <a:t>Todo </a:t>
            </a:r>
            <a:r>
              <a:rPr lang="es-CO" dirty="0">
                <a:latin typeface="Agency FB" pitchFamily="34" charset="0"/>
              </a:rPr>
              <a:t>el que oye mis palabras y hace caso a lo que digo es como un hombre prudente que construyó su casa sobre </a:t>
            </a:r>
            <a:r>
              <a:rPr lang="es-CO" u="sng" dirty="0">
                <a:latin typeface="Agency FB" pitchFamily="34" charset="0"/>
              </a:rPr>
              <a:t>la </a:t>
            </a:r>
            <a:r>
              <a:rPr lang="es-CO" u="sng" dirty="0" smtClean="0">
                <a:latin typeface="Agency FB" pitchFamily="34" charset="0"/>
              </a:rPr>
              <a:t>roca</a:t>
            </a:r>
            <a:r>
              <a:rPr lang="es-CO" dirty="0" smtClean="0">
                <a:latin typeface="Agency FB" pitchFamily="34" charset="0"/>
              </a:rPr>
              <a:t>.</a:t>
            </a:r>
            <a:r>
              <a:rPr lang="es-CO" b="1" baseline="30000" dirty="0" smtClean="0">
                <a:latin typeface="Agency FB" pitchFamily="34" charset="0"/>
              </a:rPr>
              <a:t>25 </a:t>
            </a:r>
            <a:r>
              <a:rPr lang="es-CO" dirty="0">
                <a:latin typeface="Agency FB" pitchFamily="34" charset="0"/>
              </a:rPr>
              <a:t>Vino la lluvia, crecieron los ríos y soplaron los vientos contra la casa; pero no cayó, porque tenía sus cimientos sobre </a:t>
            </a:r>
            <a:r>
              <a:rPr lang="es-CO" u="sng" dirty="0">
                <a:latin typeface="Agency FB" pitchFamily="34" charset="0"/>
              </a:rPr>
              <a:t>la </a:t>
            </a:r>
            <a:r>
              <a:rPr lang="es-CO" u="sng" dirty="0" smtClean="0">
                <a:latin typeface="Agency FB" pitchFamily="34" charset="0"/>
              </a:rPr>
              <a:t>roca</a:t>
            </a:r>
            <a:r>
              <a:rPr lang="es-CO" dirty="0" smtClean="0"/>
              <a:t>».</a:t>
            </a:r>
          </a:p>
          <a:p>
            <a:pPr marL="0" indent="0" algn="ctr">
              <a:buNone/>
            </a:pPr>
            <a:r>
              <a:rPr lang="es-CO" dirty="0" smtClean="0"/>
              <a:t>Note que Él Señor dice específicamente LA ROCA, en singular, no una roca en plural. </a:t>
            </a:r>
          </a:p>
          <a:p>
            <a:endParaRPr lang="es-CO" dirty="0"/>
          </a:p>
          <a:p>
            <a:pPr marL="0" indent="0" algn="ctr">
              <a:buNone/>
            </a:pPr>
            <a:r>
              <a:rPr lang="es-CO" dirty="0" smtClean="0"/>
              <a:t>Por </a:t>
            </a:r>
            <a:r>
              <a:rPr lang="es-CO" dirty="0"/>
              <a:t>otra parte, Cristo mismo es el “Verbo” hecho “carne” </a:t>
            </a:r>
            <a:r>
              <a:rPr lang="es-CO" dirty="0" smtClean="0">
                <a:solidFill>
                  <a:srgbClr val="FF0000"/>
                </a:solidFill>
              </a:rPr>
              <a:t>(lea Juan1:1; Juan1:14)</a:t>
            </a:r>
            <a:r>
              <a:rPr lang="es-CO" dirty="0" smtClean="0"/>
              <a:t>.</a:t>
            </a:r>
          </a:p>
          <a:p>
            <a:pPr marL="0" indent="0" algn="ctr">
              <a:buNone/>
            </a:pPr>
            <a:r>
              <a:rPr lang="es-CO" dirty="0" smtClean="0"/>
              <a:t>Ese «Verbo» y esa «Roca» es tan importante y único que Él mismo dice: </a:t>
            </a:r>
            <a:r>
              <a:rPr lang="es-CO" b="1" baseline="30000" dirty="0" smtClean="0"/>
              <a:t>«</a:t>
            </a:r>
            <a:r>
              <a:rPr lang="es-CO" dirty="0" smtClean="0">
                <a:latin typeface="Agency FB" pitchFamily="34" charset="0"/>
              </a:rPr>
              <a:t>Pues </a:t>
            </a:r>
            <a:r>
              <a:rPr lang="es-CO" dirty="0">
                <a:latin typeface="Agency FB" pitchFamily="34" charset="0"/>
              </a:rPr>
              <a:t>si alguno se avergüenza de mí y de mi mensaje delante de esta gente </a:t>
            </a:r>
            <a:r>
              <a:rPr lang="es-CO" dirty="0" smtClean="0">
                <a:latin typeface="Agency FB" pitchFamily="34" charset="0"/>
              </a:rPr>
              <a:t>infiel </a:t>
            </a:r>
            <a:r>
              <a:rPr lang="es-CO" dirty="0">
                <a:latin typeface="Agency FB" pitchFamily="34" charset="0"/>
              </a:rPr>
              <a:t>y pecadora, también el Hijo del hombre se avergonzará de él cuando venga con la gloria de su Padre y con sus santos </a:t>
            </a:r>
            <a:r>
              <a:rPr lang="es-CO" dirty="0" smtClean="0">
                <a:latin typeface="Agency FB" pitchFamily="34" charset="0"/>
              </a:rPr>
              <a:t>ángeles</a:t>
            </a:r>
            <a:r>
              <a:rPr lang="es-CO" dirty="0" smtClean="0"/>
              <a:t>»</a:t>
            </a:r>
            <a:r>
              <a:rPr lang="es-CO" dirty="0" smtClean="0">
                <a:solidFill>
                  <a:srgbClr val="FF0000"/>
                </a:solidFill>
              </a:rPr>
              <a:t>(Mar.8:38). </a:t>
            </a:r>
          </a:p>
          <a:p>
            <a:endParaRPr lang="es-CO" dirty="0"/>
          </a:p>
        </p:txBody>
      </p:sp>
    </p:spTree>
    <p:extLst>
      <p:ext uri="{BB962C8B-B14F-4D97-AF65-F5344CB8AC3E}">
        <p14:creationId xmlns:p14="http://schemas.microsoft.com/office/powerpoint/2010/main" val="8995566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1000"/>
                                        <p:tgtEl>
                                          <p:spTgt spid="3">
                                            <p:txEl>
                                              <p:pRg st="4" end="4"/>
                                            </p:txEl>
                                          </p:spTgt>
                                        </p:tgtEl>
                                      </p:cBhvr>
                                    </p:animEffect>
                                    <p:anim calcmode="lin" valueType="num">
                                      <p:cBhvr>
                                        <p:cTn id="1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1000"/>
                                        <p:tgtEl>
                                          <p:spTgt spid="3">
                                            <p:txEl>
                                              <p:pRg st="5" end="5"/>
                                            </p:txEl>
                                          </p:spTgt>
                                        </p:tgtEl>
                                      </p:cBhvr>
                                    </p:animEffect>
                                    <p:anim calcmode="lin" valueType="num">
                                      <p:cBhvr>
                                        <p:cTn id="2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rgbClr val="002060"/>
          </a:solidFill>
        </p:spPr>
        <p:txBody>
          <a:bodyPr>
            <a:normAutofit/>
          </a:bodyPr>
          <a:lstStyle/>
          <a:p>
            <a:endParaRPr lang="es-CO" dirty="0" smtClean="0"/>
          </a:p>
          <a:p>
            <a:r>
              <a:rPr lang="es-CO" u="sng" dirty="0" smtClean="0">
                <a:solidFill>
                  <a:schemeClr val="bg1"/>
                </a:solidFill>
              </a:rPr>
              <a:t>Juan3:34</a:t>
            </a:r>
            <a:r>
              <a:rPr lang="es-CO" dirty="0" smtClean="0">
                <a:solidFill>
                  <a:schemeClr val="bg1"/>
                </a:solidFill>
              </a:rPr>
              <a:t>.</a:t>
            </a:r>
            <a:r>
              <a:rPr lang="es-CO" b="1" baseline="30000" dirty="0">
                <a:solidFill>
                  <a:schemeClr val="bg1"/>
                </a:solidFill>
              </a:rPr>
              <a:t> </a:t>
            </a:r>
            <a:r>
              <a:rPr lang="es-CO" b="1" baseline="30000" dirty="0" smtClean="0">
                <a:solidFill>
                  <a:schemeClr val="bg1"/>
                </a:solidFill>
              </a:rPr>
              <a:t>«</a:t>
            </a:r>
            <a:r>
              <a:rPr lang="es-CO" dirty="0" smtClean="0">
                <a:solidFill>
                  <a:schemeClr val="bg1"/>
                </a:solidFill>
                <a:latin typeface="Agency FB" pitchFamily="34" charset="0"/>
              </a:rPr>
              <a:t>Porque </a:t>
            </a:r>
            <a:r>
              <a:rPr lang="es-CO" dirty="0">
                <a:solidFill>
                  <a:schemeClr val="bg1"/>
                </a:solidFill>
                <a:latin typeface="Agency FB" pitchFamily="34" charset="0"/>
              </a:rPr>
              <a:t>el que Dios envió, las palabras de Dios habla; porque no le da Dios el Espíritu por </a:t>
            </a:r>
            <a:r>
              <a:rPr lang="es-CO" dirty="0" smtClean="0">
                <a:solidFill>
                  <a:schemeClr val="bg1"/>
                </a:solidFill>
                <a:latin typeface="Agency FB" pitchFamily="34" charset="0"/>
              </a:rPr>
              <a:t>medida</a:t>
            </a:r>
            <a:r>
              <a:rPr lang="es-CO" dirty="0" smtClean="0">
                <a:solidFill>
                  <a:schemeClr val="bg1"/>
                </a:solidFill>
              </a:rPr>
              <a:t>»</a:t>
            </a:r>
          </a:p>
          <a:p>
            <a:r>
              <a:rPr lang="es-CO" u="sng" dirty="0" smtClean="0">
                <a:solidFill>
                  <a:schemeClr val="bg1"/>
                </a:solidFill>
              </a:rPr>
              <a:t>Juan17:8</a:t>
            </a:r>
            <a:r>
              <a:rPr lang="es-CO" dirty="0" smtClean="0">
                <a:solidFill>
                  <a:schemeClr val="bg1"/>
                </a:solidFill>
              </a:rPr>
              <a:t>.</a:t>
            </a:r>
            <a:r>
              <a:rPr lang="es-CO" b="1" baseline="30000" dirty="0">
                <a:solidFill>
                  <a:schemeClr val="bg1"/>
                </a:solidFill>
              </a:rPr>
              <a:t> </a:t>
            </a:r>
            <a:r>
              <a:rPr lang="es-CO" b="1" baseline="30000" dirty="0" smtClean="0">
                <a:solidFill>
                  <a:schemeClr val="bg1"/>
                </a:solidFill>
              </a:rPr>
              <a:t>«</a:t>
            </a:r>
            <a:r>
              <a:rPr lang="es-CO" dirty="0" smtClean="0">
                <a:solidFill>
                  <a:schemeClr val="bg1"/>
                </a:solidFill>
                <a:latin typeface="Agency FB" pitchFamily="34" charset="0"/>
              </a:rPr>
              <a:t>Porque </a:t>
            </a:r>
            <a:r>
              <a:rPr lang="es-CO" dirty="0">
                <a:solidFill>
                  <a:schemeClr val="bg1"/>
                </a:solidFill>
                <a:latin typeface="Agency FB" pitchFamily="34" charset="0"/>
              </a:rPr>
              <a:t>las palabras que me diste, les he dado; y ellos las recibieron, y han conocido verdaderamente que salí de </a:t>
            </a:r>
            <a:r>
              <a:rPr lang="es-CO" dirty="0" smtClean="0">
                <a:solidFill>
                  <a:schemeClr val="bg1"/>
                </a:solidFill>
                <a:latin typeface="Agency FB" pitchFamily="34" charset="0"/>
              </a:rPr>
              <a:t>ti, </a:t>
            </a:r>
            <a:r>
              <a:rPr lang="es-CO" dirty="0">
                <a:solidFill>
                  <a:schemeClr val="bg1"/>
                </a:solidFill>
                <a:latin typeface="Agency FB" pitchFamily="34" charset="0"/>
              </a:rPr>
              <a:t>y han </a:t>
            </a:r>
            <a:r>
              <a:rPr lang="es-CO" dirty="0" smtClean="0">
                <a:solidFill>
                  <a:schemeClr val="bg1"/>
                </a:solidFill>
                <a:latin typeface="Agency FB" pitchFamily="34" charset="0"/>
              </a:rPr>
              <a:t>creído </a:t>
            </a:r>
            <a:r>
              <a:rPr lang="es-CO" dirty="0">
                <a:solidFill>
                  <a:schemeClr val="bg1"/>
                </a:solidFill>
                <a:latin typeface="Agency FB" pitchFamily="34" charset="0"/>
              </a:rPr>
              <a:t>que tú me </a:t>
            </a:r>
            <a:r>
              <a:rPr lang="es-CO" dirty="0" smtClean="0">
                <a:solidFill>
                  <a:schemeClr val="bg1"/>
                </a:solidFill>
                <a:latin typeface="Agency FB" pitchFamily="34" charset="0"/>
              </a:rPr>
              <a:t>enviaste</a:t>
            </a:r>
            <a:r>
              <a:rPr lang="es-CO" dirty="0" smtClean="0">
                <a:solidFill>
                  <a:schemeClr val="bg1"/>
                </a:solidFill>
              </a:rPr>
              <a:t>».</a:t>
            </a:r>
          </a:p>
          <a:p>
            <a:pPr marL="0" indent="0">
              <a:buNone/>
            </a:pPr>
            <a:r>
              <a:rPr lang="es-CO" dirty="0" smtClean="0">
                <a:solidFill>
                  <a:schemeClr val="bg1"/>
                </a:solidFill>
              </a:rPr>
              <a:t>La Sierva del Señor dice: </a:t>
            </a:r>
            <a:r>
              <a:rPr lang="es-CO" dirty="0">
                <a:solidFill>
                  <a:schemeClr val="bg1"/>
                </a:solidFill>
              </a:rPr>
              <a:t>Jesucristo es “</a:t>
            </a:r>
            <a:r>
              <a:rPr lang="es-CO" dirty="0">
                <a:solidFill>
                  <a:schemeClr val="bg1"/>
                </a:solidFill>
                <a:latin typeface="Agency FB" pitchFamily="34" charset="0"/>
              </a:rPr>
              <a:t>la roca de nuestra salvación</a:t>
            </a:r>
            <a:r>
              <a:rPr lang="es-CO" dirty="0">
                <a:solidFill>
                  <a:schemeClr val="bg1"/>
                </a:solidFill>
              </a:rPr>
              <a:t>” </a:t>
            </a:r>
            <a:r>
              <a:rPr lang="es-CO" u="sng" dirty="0">
                <a:solidFill>
                  <a:schemeClr val="bg1"/>
                </a:solidFill>
              </a:rPr>
              <a:t>(DTG </a:t>
            </a:r>
            <a:r>
              <a:rPr lang="es-CO" u="sng" dirty="0" smtClean="0">
                <a:solidFill>
                  <a:schemeClr val="bg1"/>
                </a:solidFill>
              </a:rPr>
              <a:t>381).</a:t>
            </a:r>
          </a:p>
          <a:p>
            <a:endParaRPr lang="es-CO" dirty="0">
              <a:solidFill>
                <a:schemeClr val="bg1"/>
              </a:solidFill>
            </a:endParaRPr>
          </a:p>
        </p:txBody>
      </p:sp>
    </p:spTree>
    <p:extLst>
      <p:ext uri="{BB962C8B-B14F-4D97-AF65-F5344CB8AC3E}">
        <p14:creationId xmlns:p14="http://schemas.microsoft.com/office/powerpoint/2010/main" val="99894128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p:spPr>
        <p:txBody>
          <a:bodyPr>
            <a:normAutofit fontScale="85000" lnSpcReduction="20000"/>
          </a:bodyPr>
          <a:lstStyle/>
          <a:p>
            <a:pPr marL="0" indent="0">
              <a:buNone/>
            </a:pPr>
            <a:r>
              <a:rPr lang="es-CO" dirty="0" smtClean="0"/>
              <a:t>El </a:t>
            </a:r>
            <a:r>
              <a:rPr lang="es-CO" dirty="0"/>
              <a:t>es el único fundamento de la iglesia, porque “</a:t>
            </a:r>
            <a:r>
              <a:rPr lang="es-CO" dirty="0">
                <a:latin typeface="Agency FB" pitchFamily="34" charset="0"/>
              </a:rPr>
              <a:t>nadie puede poner otro fundamento que el que está puesto, el cual es Jesucristo</a:t>
            </a:r>
            <a:r>
              <a:rPr lang="es-CO" dirty="0"/>
              <a:t>” </a:t>
            </a:r>
            <a:r>
              <a:rPr lang="es-CO" dirty="0">
                <a:solidFill>
                  <a:srgbClr val="FF0000"/>
                </a:solidFill>
              </a:rPr>
              <a:t>(</a:t>
            </a:r>
            <a:r>
              <a:rPr lang="es-CO" dirty="0" smtClean="0">
                <a:solidFill>
                  <a:srgbClr val="FF0000"/>
                </a:solidFill>
              </a:rPr>
              <a:t>1Cor.3:11)</a:t>
            </a:r>
            <a:r>
              <a:rPr lang="es-CO" dirty="0" smtClean="0"/>
              <a:t>, ni </a:t>
            </a:r>
            <a:r>
              <a:rPr lang="es-CO" dirty="0"/>
              <a:t>“</a:t>
            </a:r>
            <a:r>
              <a:rPr lang="es-CO" dirty="0">
                <a:latin typeface="Agency FB" pitchFamily="34" charset="0"/>
              </a:rPr>
              <a:t>en ningún otro hay salvación</a:t>
            </a:r>
            <a:r>
              <a:rPr lang="es-CO" dirty="0"/>
              <a:t>” </a:t>
            </a:r>
            <a:r>
              <a:rPr lang="es-CO" dirty="0" smtClean="0">
                <a:solidFill>
                  <a:srgbClr val="FF0000"/>
                </a:solidFill>
              </a:rPr>
              <a:t>(Hechos 4:12</a:t>
            </a:r>
            <a:r>
              <a:rPr lang="es-CO" dirty="0">
                <a:solidFill>
                  <a:srgbClr val="FF0000"/>
                </a:solidFill>
              </a:rPr>
              <a:t>)</a:t>
            </a:r>
            <a:r>
              <a:rPr lang="es-CO" dirty="0"/>
              <a:t>. </a:t>
            </a:r>
            <a:endParaRPr lang="es-CO" dirty="0" smtClean="0"/>
          </a:p>
          <a:p>
            <a:pPr marL="0" indent="0" algn="ctr">
              <a:buNone/>
            </a:pPr>
            <a:endParaRPr lang="es-CO" dirty="0" smtClean="0"/>
          </a:p>
          <a:p>
            <a:pPr marL="0" indent="0" algn="ctr">
              <a:buNone/>
            </a:pPr>
            <a:r>
              <a:rPr lang="es-CO" dirty="0" smtClean="0"/>
              <a:t>Hasta </a:t>
            </a:r>
            <a:r>
              <a:rPr lang="es-CO" dirty="0"/>
              <a:t>aquí hemos encontrado </a:t>
            </a:r>
            <a:r>
              <a:rPr lang="es-CO" dirty="0" smtClean="0"/>
              <a:t>seis cosas atribuidas a Cristo:</a:t>
            </a:r>
            <a:endParaRPr lang="es-CO" dirty="0"/>
          </a:p>
          <a:p>
            <a:pPr marL="0" indent="0">
              <a:buNone/>
            </a:pPr>
            <a:r>
              <a:rPr lang="es-CO" sz="3300" b="1" dirty="0"/>
              <a:t>1</a:t>
            </a:r>
            <a:r>
              <a:rPr lang="es-CO" dirty="0">
                <a:solidFill>
                  <a:srgbClr val="FF0000"/>
                </a:solidFill>
              </a:rPr>
              <a:t>).que Cristo es la ROCA</a:t>
            </a:r>
            <a:r>
              <a:rPr lang="es-CO" dirty="0" smtClean="0">
                <a:solidFill>
                  <a:srgbClr val="FF0000"/>
                </a:solidFill>
              </a:rPr>
              <a:t>,</a:t>
            </a:r>
          </a:p>
          <a:p>
            <a:pPr marL="0" indent="0">
              <a:buNone/>
            </a:pPr>
            <a:r>
              <a:rPr lang="es-CO" sz="3300" b="1" dirty="0" smtClean="0"/>
              <a:t>2</a:t>
            </a:r>
            <a:r>
              <a:rPr lang="es-CO" dirty="0" smtClean="0">
                <a:solidFill>
                  <a:srgbClr val="FF0000"/>
                </a:solidFill>
              </a:rPr>
              <a:t>). Él es la PRINCIPAL piedra del ángulo. </a:t>
            </a:r>
            <a:endParaRPr lang="es-CO" dirty="0">
              <a:solidFill>
                <a:srgbClr val="FF0000"/>
              </a:solidFill>
            </a:endParaRPr>
          </a:p>
          <a:p>
            <a:pPr marL="0" indent="0">
              <a:buNone/>
            </a:pPr>
            <a:r>
              <a:rPr lang="es-CO" sz="3300" b="1" dirty="0" smtClean="0"/>
              <a:t>3</a:t>
            </a:r>
            <a:r>
              <a:rPr lang="es-CO" dirty="0" smtClean="0">
                <a:solidFill>
                  <a:srgbClr val="FF0000"/>
                </a:solidFill>
              </a:rPr>
              <a:t>). </a:t>
            </a:r>
            <a:r>
              <a:rPr lang="es-CO" dirty="0">
                <a:solidFill>
                  <a:srgbClr val="FF0000"/>
                </a:solidFill>
              </a:rPr>
              <a:t>es él MENSAJERO de Dios, </a:t>
            </a:r>
          </a:p>
          <a:p>
            <a:pPr marL="0" indent="0">
              <a:buNone/>
            </a:pPr>
            <a:r>
              <a:rPr lang="es-CO" sz="3300" b="1" dirty="0" smtClean="0"/>
              <a:t>4</a:t>
            </a:r>
            <a:r>
              <a:rPr lang="es-CO" dirty="0" smtClean="0">
                <a:solidFill>
                  <a:srgbClr val="FF0000"/>
                </a:solidFill>
              </a:rPr>
              <a:t>). </a:t>
            </a:r>
            <a:r>
              <a:rPr lang="es-CO" dirty="0">
                <a:solidFill>
                  <a:srgbClr val="FF0000"/>
                </a:solidFill>
              </a:rPr>
              <a:t>es la Roca de nuestra SALVACIÓN (lea Sal.95:1). </a:t>
            </a:r>
            <a:endParaRPr lang="es-CO" dirty="0" smtClean="0">
              <a:solidFill>
                <a:srgbClr val="FF0000"/>
              </a:solidFill>
            </a:endParaRPr>
          </a:p>
          <a:p>
            <a:pPr marL="0" indent="0">
              <a:buNone/>
            </a:pPr>
            <a:r>
              <a:rPr lang="es-CO" sz="3300" b="1" dirty="0"/>
              <a:t>5</a:t>
            </a:r>
            <a:r>
              <a:rPr lang="es-CO" dirty="0" smtClean="0">
                <a:solidFill>
                  <a:srgbClr val="FF0000"/>
                </a:solidFill>
              </a:rPr>
              <a:t>). Él es el único FUNDAMENTO de la iglesia.</a:t>
            </a:r>
          </a:p>
          <a:p>
            <a:pPr marL="0" indent="0">
              <a:buNone/>
            </a:pPr>
            <a:r>
              <a:rPr lang="es-CO" sz="3300" b="1" dirty="0"/>
              <a:t>6</a:t>
            </a:r>
            <a:r>
              <a:rPr lang="es-CO" dirty="0" smtClean="0">
                <a:solidFill>
                  <a:srgbClr val="FF0000"/>
                </a:solidFill>
              </a:rPr>
              <a:t>). Solamente Cristo SALVA.</a:t>
            </a:r>
          </a:p>
          <a:p>
            <a:pPr marL="0" indent="0" algn="ctr">
              <a:buNone/>
            </a:pPr>
            <a:r>
              <a:rPr lang="es-CO" dirty="0" smtClean="0">
                <a:solidFill>
                  <a:srgbClr val="FF0000"/>
                </a:solidFill>
              </a:rPr>
              <a:t> </a:t>
            </a:r>
            <a:r>
              <a:rPr lang="es-CO" dirty="0" smtClean="0"/>
              <a:t>Por tanto, la Roca de la que habló Cristo no puede ser Pedro.</a:t>
            </a:r>
            <a:endParaRPr lang="es-CO" dirty="0"/>
          </a:p>
          <a:p>
            <a:pPr marL="0" indent="0">
              <a:buNone/>
            </a:pPr>
            <a:endParaRPr lang="es-CO" dirty="0"/>
          </a:p>
          <a:p>
            <a:endParaRPr lang="es-CO" dirty="0"/>
          </a:p>
        </p:txBody>
      </p:sp>
    </p:spTree>
    <p:extLst>
      <p:ext uri="{BB962C8B-B14F-4D97-AF65-F5344CB8AC3E}">
        <p14:creationId xmlns:p14="http://schemas.microsoft.com/office/powerpoint/2010/main" val="21736685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1000"/>
                                        <p:tgtEl>
                                          <p:spTgt spid="3">
                                            <p:txEl>
                                              <p:pRg st="7" end="7"/>
                                            </p:txEl>
                                          </p:spTgt>
                                        </p:tgtEl>
                                      </p:cBhvr>
                                    </p:animEffect>
                                    <p:anim calcmode="lin" valueType="num">
                                      <p:cBhvr>
                                        <p:cTn id="3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1000"/>
                                        <p:tgtEl>
                                          <p:spTgt spid="3">
                                            <p:txEl>
                                              <p:pRg st="9" end="9"/>
                                            </p:txEl>
                                          </p:spTgt>
                                        </p:tgtEl>
                                      </p:cBhvr>
                                    </p:animEffect>
                                    <p:anim calcmode="lin" valueType="num">
                                      <p:cBhvr>
                                        <p:cTn id="4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20000"/>
          </a:bodyPr>
          <a:lstStyle/>
          <a:p>
            <a:pPr marL="0" indent="0">
              <a:buNone/>
            </a:pPr>
            <a:r>
              <a:rPr lang="es-CO" dirty="0"/>
              <a:t> En estrecha relación con Jesucristo “</a:t>
            </a:r>
            <a:r>
              <a:rPr lang="es-CO" dirty="0">
                <a:latin typeface="Agency FB" pitchFamily="34" charset="0"/>
              </a:rPr>
              <a:t>la principal piedra del ángulo</a:t>
            </a:r>
            <a:r>
              <a:rPr lang="es-CO" dirty="0"/>
              <a:t>” en el fundamento de la iglesia, se encuentran los apóstoles y los </a:t>
            </a:r>
            <a:r>
              <a:rPr lang="es-CO" dirty="0" smtClean="0"/>
              <a:t>profetas.</a:t>
            </a:r>
          </a:p>
          <a:p>
            <a:pPr marL="0" indent="0">
              <a:buNone/>
            </a:pPr>
            <a:r>
              <a:rPr lang="es-CO" dirty="0" smtClean="0"/>
              <a:t> </a:t>
            </a:r>
            <a:r>
              <a:rPr lang="es-CO" dirty="0" smtClean="0">
                <a:solidFill>
                  <a:srgbClr val="FF0000"/>
                </a:solidFill>
              </a:rPr>
              <a:t>Efe.2:20</a:t>
            </a:r>
            <a:r>
              <a:rPr lang="es-CO" dirty="0" smtClean="0"/>
              <a:t>. «</a:t>
            </a:r>
            <a:r>
              <a:rPr lang="es-CO" dirty="0" smtClean="0">
                <a:latin typeface="Agency FB" pitchFamily="34" charset="0"/>
              </a:rPr>
              <a:t>Edificados </a:t>
            </a:r>
            <a:r>
              <a:rPr lang="es-CO" dirty="0">
                <a:latin typeface="Agency FB" pitchFamily="34" charset="0"/>
              </a:rPr>
              <a:t>sobre el fundamento de los apóstoles y de los profetas, </a:t>
            </a:r>
            <a:r>
              <a:rPr lang="es-CO" b="1" u="sng" dirty="0">
                <a:latin typeface="Agency FB" pitchFamily="34" charset="0"/>
              </a:rPr>
              <a:t>siendo el mismo Jesu Cristo la principal piedra </a:t>
            </a:r>
            <a:r>
              <a:rPr lang="es-CO" b="1" u="sng" dirty="0" smtClean="0">
                <a:latin typeface="Agency FB" pitchFamily="34" charset="0"/>
              </a:rPr>
              <a:t>angular</a:t>
            </a:r>
            <a:r>
              <a:rPr lang="es-CO" b="1" u="sng" dirty="0" smtClean="0"/>
              <a:t>»: </a:t>
            </a:r>
          </a:p>
          <a:p>
            <a:pPr marL="0" indent="0">
              <a:buNone/>
            </a:pPr>
            <a:endParaRPr lang="es-CO" dirty="0" smtClean="0"/>
          </a:p>
          <a:p>
            <a:pPr marL="0" indent="0">
              <a:buNone/>
            </a:pPr>
            <a:r>
              <a:rPr lang="es-CO" dirty="0" smtClean="0"/>
              <a:t>Todos </a:t>
            </a:r>
            <a:r>
              <a:rPr lang="es-CO" dirty="0"/>
              <a:t>los cristianos han de ser edificados como “</a:t>
            </a:r>
            <a:r>
              <a:rPr lang="es-CO" dirty="0">
                <a:latin typeface="Agency FB" pitchFamily="34" charset="0"/>
              </a:rPr>
              <a:t>piedras vivas</a:t>
            </a:r>
            <a:r>
              <a:rPr lang="es-CO" dirty="0"/>
              <a:t>” (Gr. líthos) para formar una casa </a:t>
            </a:r>
            <a:r>
              <a:rPr lang="es-CO" dirty="0" smtClean="0"/>
              <a:t>espiritual.</a:t>
            </a:r>
            <a:r>
              <a:rPr lang="es-CO" b="1" baseline="30000" dirty="0" smtClean="0"/>
              <a:t> «</a:t>
            </a:r>
            <a:r>
              <a:rPr lang="es-CO" dirty="0" smtClean="0">
                <a:latin typeface="Agency FB" pitchFamily="34" charset="0"/>
              </a:rPr>
              <a:t>Vosotros </a:t>
            </a:r>
            <a:r>
              <a:rPr lang="es-CO" dirty="0">
                <a:latin typeface="Agency FB" pitchFamily="34" charset="0"/>
              </a:rPr>
              <a:t>también, como piedras vivas, sed edificados para ser una casa espiritual, un sacerdocio santo, para ofrecer sacrificios espirituales, agradables a Dios por medio de Jesu </a:t>
            </a:r>
            <a:r>
              <a:rPr lang="es-CO" dirty="0" smtClean="0">
                <a:latin typeface="Agency FB" pitchFamily="34" charset="0"/>
              </a:rPr>
              <a:t>Cristo</a:t>
            </a:r>
            <a:r>
              <a:rPr lang="es-CO" dirty="0" smtClean="0"/>
              <a:t>» </a:t>
            </a:r>
            <a:r>
              <a:rPr lang="es-CO" dirty="0" smtClean="0">
                <a:solidFill>
                  <a:srgbClr val="FF0000"/>
                </a:solidFill>
              </a:rPr>
              <a:t>(</a:t>
            </a:r>
            <a:r>
              <a:rPr lang="es-CO" dirty="0">
                <a:solidFill>
                  <a:srgbClr val="FF0000"/>
                </a:solidFill>
              </a:rPr>
              <a:t>1Ped.2:5</a:t>
            </a:r>
            <a:r>
              <a:rPr lang="es-CO" dirty="0" smtClean="0">
                <a:solidFill>
                  <a:srgbClr val="FF0000"/>
                </a:solidFill>
              </a:rPr>
              <a:t>)</a:t>
            </a:r>
            <a:r>
              <a:rPr lang="es-CO" dirty="0"/>
              <a:t>.</a:t>
            </a:r>
            <a:r>
              <a:rPr lang="es-CO" dirty="0" smtClean="0"/>
              <a:t> </a:t>
            </a:r>
            <a:r>
              <a:rPr lang="es-CO" dirty="0"/>
              <a:t>un edificio cuya piedra angular es </a:t>
            </a:r>
            <a:r>
              <a:rPr lang="es-CO" dirty="0" smtClean="0"/>
              <a:t>Cristo.</a:t>
            </a:r>
          </a:p>
          <a:p>
            <a:pPr marL="0" indent="0">
              <a:buNone/>
            </a:pPr>
            <a:r>
              <a:rPr lang="es-CO" dirty="0" smtClean="0"/>
              <a:t> </a:t>
            </a:r>
            <a:r>
              <a:rPr lang="es-CO" dirty="0" smtClean="0">
                <a:solidFill>
                  <a:srgbClr val="FF0000"/>
                </a:solidFill>
              </a:rPr>
              <a:t>Efe. 2:20-21</a:t>
            </a:r>
            <a:r>
              <a:rPr lang="es-CO" dirty="0" smtClean="0"/>
              <a:t>.Edificados </a:t>
            </a:r>
            <a:r>
              <a:rPr lang="es-CO" dirty="0"/>
              <a:t>sobre el fundamento de los apóstoles y de los profetas, siendo el mismo Jesu Cristo la principal piedra </a:t>
            </a:r>
            <a:r>
              <a:rPr lang="es-CO" dirty="0" smtClean="0"/>
              <a:t>angular:</a:t>
            </a:r>
            <a:r>
              <a:rPr lang="es-CO" dirty="0"/>
              <a:t> </a:t>
            </a:r>
            <a:r>
              <a:rPr lang="es-CO" b="1" baseline="30000" dirty="0" smtClean="0"/>
              <a:t>21 </a:t>
            </a:r>
            <a:r>
              <a:rPr lang="es-CO" dirty="0"/>
              <a:t>En el cual todo el edificio, bien ajustado consigo mismo, crece para ser templo santo en el Señor:</a:t>
            </a:r>
            <a:r>
              <a:rPr lang="es-CO" dirty="0" smtClean="0"/>
              <a:t>  </a:t>
            </a:r>
            <a:endParaRPr lang="es-CO" dirty="0"/>
          </a:p>
        </p:txBody>
      </p:sp>
    </p:spTree>
    <p:extLst>
      <p:ext uri="{BB962C8B-B14F-4D97-AF65-F5344CB8AC3E}">
        <p14:creationId xmlns:p14="http://schemas.microsoft.com/office/powerpoint/2010/main" val="322304091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rgbClr val="FFFF00"/>
          </a:solidFill>
        </p:spPr>
        <p:txBody>
          <a:bodyPr>
            <a:normAutofit fontScale="92500" lnSpcReduction="20000"/>
          </a:bodyPr>
          <a:lstStyle/>
          <a:p>
            <a:pPr marL="0" indent="0" algn="ctr">
              <a:buNone/>
            </a:pPr>
            <a:r>
              <a:rPr lang="es-CO" dirty="0"/>
              <a:t>El es la única “Roca” sobre la cual se afirma todo el edificio, porque sin él no habría ninguna iglesia.  </a:t>
            </a:r>
            <a:r>
              <a:rPr lang="es-CO" dirty="0" smtClean="0"/>
              <a:t>Cuando </a:t>
            </a:r>
            <a:r>
              <a:rPr lang="es-CO" dirty="0"/>
              <a:t>creemos en él como Hijo de Dios, nosotros también podemos llegar a ser hijos de </a:t>
            </a:r>
            <a:r>
              <a:rPr lang="es-CO" dirty="0" smtClean="0"/>
              <a:t>Dios.</a:t>
            </a:r>
          </a:p>
          <a:p>
            <a:pPr marL="0" indent="0" algn="ctr">
              <a:buNone/>
            </a:pPr>
            <a:r>
              <a:rPr lang="es-CO" dirty="0" smtClean="0">
                <a:solidFill>
                  <a:srgbClr val="FF0000"/>
                </a:solidFill>
              </a:rPr>
              <a:t> Juan1:12</a:t>
            </a:r>
            <a:r>
              <a:rPr lang="es-CO" dirty="0" smtClean="0"/>
              <a:t>. Dice: </a:t>
            </a:r>
            <a:r>
              <a:rPr lang="es-CO" b="1" baseline="30000" dirty="0" smtClean="0"/>
              <a:t>«</a:t>
            </a:r>
            <a:r>
              <a:rPr lang="es-CO" dirty="0" smtClean="0">
                <a:latin typeface="Agency FB" pitchFamily="34" charset="0"/>
              </a:rPr>
              <a:t>Mas </a:t>
            </a:r>
            <a:r>
              <a:rPr lang="es-CO" dirty="0">
                <a:latin typeface="Agency FB" pitchFamily="34" charset="0"/>
              </a:rPr>
              <a:t>a todos los que le recibieron, dióles poder de ser hechos hijos de Dios, esto es, a los que creen en su </a:t>
            </a:r>
            <a:r>
              <a:rPr lang="es-CO" dirty="0" smtClean="0">
                <a:latin typeface="Agency FB" pitchFamily="34" charset="0"/>
              </a:rPr>
              <a:t>nombre</a:t>
            </a:r>
            <a:r>
              <a:rPr lang="es-CO" dirty="0" smtClean="0"/>
              <a:t>»  (lea </a:t>
            </a:r>
            <a:r>
              <a:rPr lang="es-CO" dirty="0" smtClean="0">
                <a:solidFill>
                  <a:srgbClr val="FF0000"/>
                </a:solidFill>
              </a:rPr>
              <a:t>1Juan3:1-2)</a:t>
            </a:r>
            <a:r>
              <a:rPr lang="es-CO" dirty="0" smtClean="0"/>
              <a:t>.  </a:t>
            </a:r>
          </a:p>
          <a:p>
            <a:pPr marL="0" indent="0" algn="ctr">
              <a:buNone/>
            </a:pPr>
            <a:r>
              <a:rPr lang="es-CO" dirty="0" smtClean="0"/>
              <a:t>El Espíritu de Profecía dice: «</a:t>
            </a:r>
            <a:r>
              <a:rPr lang="es-CO" dirty="0" smtClean="0">
                <a:latin typeface="Agency FB" pitchFamily="34" charset="0"/>
              </a:rPr>
              <a:t>La </a:t>
            </a:r>
            <a:r>
              <a:rPr lang="es-CO" dirty="0">
                <a:latin typeface="Agency FB" pitchFamily="34" charset="0"/>
              </a:rPr>
              <a:t>comprensión de que Jesucristo es realmente el Hijo de Dios, tal como Pedro lo afirmó </a:t>
            </a:r>
            <a:r>
              <a:rPr lang="es-CO" dirty="0" smtClean="0">
                <a:latin typeface="Agency FB" pitchFamily="34" charset="0"/>
              </a:rPr>
              <a:t>en esta </a:t>
            </a:r>
            <a:r>
              <a:rPr lang="es-CO" dirty="0">
                <a:latin typeface="Agency FB" pitchFamily="34" charset="0"/>
              </a:rPr>
              <a:t>ocasión </a:t>
            </a:r>
            <a:r>
              <a:rPr lang="es-CO" dirty="0" smtClean="0">
                <a:latin typeface="Agency FB" pitchFamily="34" charset="0"/>
              </a:rPr>
              <a:t>es </a:t>
            </a:r>
            <a:r>
              <a:rPr lang="es-CO" dirty="0">
                <a:latin typeface="Agency FB" pitchFamily="34" charset="0"/>
              </a:rPr>
              <a:t>la llave de la puerta de la </a:t>
            </a:r>
            <a:r>
              <a:rPr lang="es-CO" dirty="0" smtClean="0">
                <a:latin typeface="Agency FB" pitchFamily="34" charset="0"/>
              </a:rPr>
              <a:t>salvación».</a:t>
            </a:r>
          </a:p>
          <a:p>
            <a:pPr marL="0" indent="0" algn="ctr">
              <a:buNone/>
            </a:pPr>
            <a:r>
              <a:rPr lang="es-CO" dirty="0" smtClean="0"/>
              <a:t> </a:t>
            </a:r>
            <a:r>
              <a:rPr lang="es-CO" dirty="0">
                <a:solidFill>
                  <a:srgbClr val="FF0000"/>
                </a:solidFill>
              </a:rPr>
              <a:t>(DTG 380-381)</a:t>
            </a:r>
            <a:r>
              <a:rPr lang="es-CO" dirty="0"/>
              <a:t>.  </a:t>
            </a:r>
            <a:endParaRPr lang="es-CO" dirty="0" smtClean="0"/>
          </a:p>
          <a:p>
            <a:pPr marL="0" indent="0" algn="ctr">
              <a:buNone/>
            </a:pPr>
            <a:r>
              <a:rPr lang="es-CO" dirty="0" smtClean="0"/>
              <a:t>Es </a:t>
            </a:r>
            <a:r>
              <a:rPr lang="es-CO" dirty="0"/>
              <a:t>incidental y no fundamental el que Pedro fuera el primero en reconocer este hecho y declarar públicamente su fe, la cual era compartida también por sus </a:t>
            </a:r>
            <a:r>
              <a:rPr lang="es-CO" dirty="0" smtClean="0"/>
              <a:t>compañeros.</a:t>
            </a:r>
            <a:endParaRPr lang="es-CO" dirty="0"/>
          </a:p>
          <a:p>
            <a:endParaRPr lang="es-CO" dirty="0"/>
          </a:p>
        </p:txBody>
      </p:sp>
    </p:spTree>
    <p:extLst>
      <p:ext uri="{BB962C8B-B14F-4D97-AF65-F5344CB8AC3E}">
        <p14:creationId xmlns:p14="http://schemas.microsoft.com/office/powerpoint/2010/main" val="1953206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77500" lnSpcReduction="20000"/>
          </a:bodyPr>
          <a:lstStyle/>
          <a:p>
            <a:pPr marL="0" indent="0" algn="ctr">
              <a:buNone/>
            </a:pPr>
            <a:r>
              <a:rPr lang="es-CO" b="1" dirty="0" smtClean="0">
                <a:solidFill>
                  <a:srgbClr val="92D050"/>
                </a:solidFill>
              </a:rPr>
              <a:t>San </a:t>
            </a:r>
            <a:r>
              <a:rPr lang="es-CO" b="1" dirty="0">
                <a:solidFill>
                  <a:srgbClr val="92D050"/>
                </a:solidFill>
              </a:rPr>
              <a:t>Agustín </a:t>
            </a:r>
            <a:r>
              <a:rPr lang="es-CO" b="1" dirty="0" smtClean="0">
                <a:solidFill>
                  <a:srgbClr val="92D050"/>
                </a:solidFill>
              </a:rPr>
              <a:t>(400 años </a:t>
            </a:r>
            <a:r>
              <a:rPr lang="es-CO" b="1" dirty="0">
                <a:solidFill>
                  <a:srgbClr val="92D050"/>
                </a:solidFill>
              </a:rPr>
              <a:t>d. C.), el mayor de los teólogos católicos de los primeros siglos de la era cristiana, de a que sus lectores decidan si Cristo dice que él mismo es la roca o si dice que Pedro es la roca (Retracciones 1. 21. 1). </a:t>
            </a:r>
            <a:endParaRPr lang="es-CO" b="1" dirty="0" smtClean="0">
              <a:solidFill>
                <a:srgbClr val="92D050"/>
              </a:solidFill>
            </a:endParaRPr>
          </a:p>
          <a:p>
            <a:pPr marL="0" indent="0" algn="ctr">
              <a:buNone/>
            </a:pPr>
            <a:r>
              <a:rPr lang="es-CO" b="1" dirty="0" smtClean="0">
                <a:solidFill>
                  <a:srgbClr val="002060"/>
                </a:solidFill>
              </a:rPr>
              <a:t>Juan </a:t>
            </a:r>
            <a:r>
              <a:rPr lang="es-CO" b="1" dirty="0">
                <a:solidFill>
                  <a:srgbClr val="002060"/>
                </a:solidFill>
              </a:rPr>
              <a:t>Crisóstomo, patriarca de Constantinopla, célebre por su elocuencia (</a:t>
            </a:r>
            <a:r>
              <a:rPr lang="es-CO" b="1" dirty="0" smtClean="0">
                <a:solidFill>
                  <a:srgbClr val="002060"/>
                </a:solidFill>
              </a:rPr>
              <a:t>murió en el 407 </a:t>
            </a:r>
            <a:r>
              <a:rPr lang="es-CO" b="1" dirty="0">
                <a:solidFill>
                  <a:srgbClr val="002060"/>
                </a:solidFill>
              </a:rPr>
              <a:t>d. C.), dijo que Jesús había prometido poner el fundamento de la iglesia sobre la confesión de Pedro, y no sobre Pedro, pero también dice que Cristo mismo es verdaderamente nuestro fundamento (Comentario sobre Gálatas, Mat_1:1-3; Homilías sobre 1 Timoteo xviii. 6. 21).  </a:t>
            </a:r>
            <a:endParaRPr lang="es-CO" b="1" dirty="0" smtClean="0">
              <a:solidFill>
                <a:srgbClr val="002060"/>
              </a:solidFill>
            </a:endParaRPr>
          </a:p>
          <a:p>
            <a:pPr marL="0" indent="0" algn="ctr">
              <a:buNone/>
            </a:pPr>
            <a:r>
              <a:rPr lang="es-CO" b="1" dirty="0" smtClean="0">
                <a:solidFill>
                  <a:srgbClr val="00B0F0"/>
                </a:solidFill>
              </a:rPr>
              <a:t>Eusebio</a:t>
            </a:r>
            <a:r>
              <a:rPr lang="es-CO" b="1" dirty="0">
                <a:solidFill>
                  <a:srgbClr val="00B0F0"/>
                </a:solidFill>
              </a:rPr>
              <a:t>, historiador de la iglesia primitiva (</a:t>
            </a:r>
            <a:r>
              <a:rPr lang="es-CO" b="1" dirty="0" smtClean="0">
                <a:solidFill>
                  <a:srgbClr val="00B0F0"/>
                </a:solidFill>
              </a:rPr>
              <a:t>murió en el </a:t>
            </a:r>
            <a:r>
              <a:rPr lang="es-CO" b="1" dirty="0">
                <a:solidFill>
                  <a:srgbClr val="00B0F0"/>
                </a:solidFill>
              </a:rPr>
              <a:t>340 d. C.), afirma que Clemente de Alejandría escribió que Pedro, Santiago y Juan no lucharon por la supremacía en la iglesia en Jerusalén, sino que escogieron a Santiago el justo como dirigente (Historia eclesiástica ii. 1).  </a:t>
            </a:r>
            <a:endParaRPr lang="es-CO" b="1" dirty="0" smtClean="0">
              <a:solidFill>
                <a:srgbClr val="00B0F0"/>
              </a:solidFill>
            </a:endParaRPr>
          </a:p>
          <a:p>
            <a:pPr marL="0" indent="0" algn="ctr">
              <a:buNone/>
            </a:pPr>
            <a:r>
              <a:rPr lang="es-CO" dirty="0" smtClean="0"/>
              <a:t>Otros </a:t>
            </a:r>
            <a:r>
              <a:rPr lang="es-CO" dirty="0"/>
              <a:t>padres de la iglesia enseñaron lo mismo; tal fue el caso de Hilario de Poitiers</a:t>
            </a:r>
            <a:r>
              <a:rPr lang="es-CO" dirty="0" smtClean="0"/>
              <a:t>.  </a:t>
            </a:r>
            <a:endParaRPr lang="es-CO" dirty="0"/>
          </a:p>
        </p:txBody>
      </p:sp>
    </p:spTree>
    <p:extLst>
      <p:ext uri="{BB962C8B-B14F-4D97-AF65-F5344CB8AC3E}">
        <p14:creationId xmlns:p14="http://schemas.microsoft.com/office/powerpoint/2010/main" val="2391861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96753"/>
            <a:ext cx="8229600" cy="4608511"/>
          </a:xfrm>
          <a:blipFill>
            <a:blip r:embed="rId2"/>
            <a:tile tx="0" ty="0" sx="100000" sy="100000" flip="none" algn="tl"/>
          </a:blipFill>
        </p:spPr>
        <p:txBody>
          <a:bodyPr/>
          <a:lstStyle/>
          <a:p>
            <a:pPr marL="0" indent="0">
              <a:buNone/>
            </a:pPr>
            <a:endParaRPr lang="es-CO" b="1" dirty="0" smtClean="0">
              <a:latin typeface="Edwardian Script ITC" pitchFamily="66" charset="0"/>
            </a:endParaRPr>
          </a:p>
          <a:p>
            <a:pPr marL="0" indent="0">
              <a:buNone/>
            </a:pPr>
            <a:endParaRPr lang="es-CO" b="1" dirty="0">
              <a:latin typeface="Edwardian Script ITC" pitchFamily="66" charset="0"/>
            </a:endParaRPr>
          </a:p>
          <a:p>
            <a:pPr marL="0" indent="0" algn="ctr">
              <a:buNone/>
            </a:pPr>
            <a:r>
              <a:rPr lang="es-CO" sz="4800" b="1" dirty="0" smtClean="0">
                <a:latin typeface="Edwardian Script ITC" pitchFamily="66" charset="0"/>
              </a:rPr>
              <a:t>Si </a:t>
            </a:r>
            <a:r>
              <a:rPr lang="es-CO" sz="4800" b="1" dirty="0">
                <a:latin typeface="Edwardian Script ITC" pitchFamily="66" charset="0"/>
              </a:rPr>
              <a:t>la Biblia no dice que Pedro es la roca ¿cómo llegó Pedro a ocupar esta elevada </a:t>
            </a:r>
            <a:r>
              <a:rPr lang="es-CO" sz="4800" b="1" dirty="0" smtClean="0">
                <a:latin typeface="Edwardian Script ITC" pitchFamily="66" charset="0"/>
              </a:rPr>
              <a:t>posición que solamente le corresponde a Cristo? </a:t>
            </a:r>
            <a:endParaRPr lang="es-CO" sz="4800" dirty="0"/>
          </a:p>
        </p:txBody>
      </p:sp>
    </p:spTree>
    <p:extLst>
      <p:ext uri="{BB962C8B-B14F-4D97-AF65-F5344CB8AC3E}">
        <p14:creationId xmlns:p14="http://schemas.microsoft.com/office/powerpoint/2010/main" val="304302135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dirty="0" smtClean="0">
                <a:latin typeface="Lucida Calligraphy" pitchFamily="66" charset="0"/>
              </a:rPr>
              <a:t>He aquí lo que registra la Historia</a:t>
            </a:r>
            <a:endParaRPr lang="es-CO" dirty="0">
              <a:latin typeface="Lucida Calligraphy" pitchFamily="66" charset="0"/>
            </a:endParaRPr>
          </a:p>
        </p:txBody>
      </p:sp>
      <p:sp>
        <p:nvSpPr>
          <p:cNvPr id="3" name="2 Marcador de contenido"/>
          <p:cNvSpPr>
            <a:spLocks noGrp="1"/>
          </p:cNvSpPr>
          <p:nvPr>
            <p:ph idx="1"/>
          </p:nvPr>
        </p:nvSpPr>
        <p:spPr>
          <a:blipFill>
            <a:blip r:embed="rId2"/>
            <a:tile tx="0" ty="0" sx="100000" sy="100000" flip="none" algn="tl"/>
          </a:blipFill>
        </p:spPr>
        <p:txBody>
          <a:bodyPr>
            <a:normAutofit fontScale="77500" lnSpcReduction="20000"/>
          </a:bodyPr>
          <a:lstStyle/>
          <a:p>
            <a:pPr marL="0" indent="0" algn="ctr">
              <a:buNone/>
            </a:pPr>
            <a:r>
              <a:rPr lang="es-CO" dirty="0" smtClean="0"/>
              <a:t>Cuando </a:t>
            </a:r>
            <a:r>
              <a:rPr lang="es-CO" dirty="0"/>
              <a:t>se buscó apoyo bíblico para las pretensiones del obispo de Roma a su primacía en la iglesia </a:t>
            </a:r>
            <a:r>
              <a:rPr lang="es-CO" dirty="0">
                <a:solidFill>
                  <a:srgbClr val="FF0000"/>
                </a:solidFill>
              </a:rPr>
              <a:t>(ver t. IV, p. 863), </a:t>
            </a:r>
            <a:r>
              <a:rPr lang="es-CO" dirty="0"/>
              <a:t>las palabras pronunciadas por Cristo en esta ocasión fueron sacadas de su contexto original e interpretadas en el sentido de que Pedro era “esta roca”. </a:t>
            </a:r>
            <a:endParaRPr lang="es-CO" dirty="0" smtClean="0"/>
          </a:p>
          <a:p>
            <a:pPr marL="0" indent="0" algn="ctr">
              <a:buNone/>
            </a:pPr>
            <a:r>
              <a:rPr lang="es-CO" dirty="0" smtClean="0"/>
              <a:t>León </a:t>
            </a:r>
            <a:r>
              <a:rPr lang="es-CO" dirty="0"/>
              <a:t>1 fue el primer pontífice romano en pretender que había recibido su autoridad de Cristo por medio de Pedro.  Esto sucedió por el año 445 d. C. </a:t>
            </a:r>
            <a:endParaRPr lang="es-CO" dirty="0" smtClean="0"/>
          </a:p>
          <a:p>
            <a:pPr marL="0" indent="0" algn="ctr">
              <a:buNone/>
            </a:pPr>
            <a:r>
              <a:rPr lang="es-CO" dirty="0" smtClean="0"/>
              <a:t>Acerca </a:t>
            </a:r>
            <a:r>
              <a:rPr lang="es-CO" dirty="0"/>
              <a:t>de esta pretensión, Kenneth Scott Latourette, conocido historiador de la iglesia, dice: “</a:t>
            </a:r>
            <a:r>
              <a:rPr lang="es-CO" dirty="0">
                <a:latin typeface="Agency FB" pitchFamily="34" charset="0"/>
              </a:rPr>
              <a:t>Insistió que por </a:t>
            </a:r>
            <a:r>
              <a:rPr lang="es-CO" dirty="0" smtClean="0">
                <a:latin typeface="Agency FB" pitchFamily="34" charset="0"/>
              </a:rPr>
              <a:t>decreto </a:t>
            </a:r>
            <a:r>
              <a:rPr lang="es-CO" dirty="0">
                <a:latin typeface="Agency FB" pitchFamily="34" charset="0"/>
              </a:rPr>
              <a:t>de Cristo, Pedro era la roca, el fundamento, el guardián de la puerta del reino de los cielos, puesto para atar y para desatar, cuyos juicios retenían su validez en el cielo, y que por medio del papa como su sucesor, Pedro seguía realizando la tarea que le había sido encomendada</a:t>
            </a:r>
            <a:r>
              <a:rPr lang="es-CO" dirty="0"/>
              <a:t>” </a:t>
            </a:r>
            <a:r>
              <a:rPr lang="es-CO" dirty="0">
                <a:solidFill>
                  <a:srgbClr val="FF0000"/>
                </a:solidFill>
              </a:rPr>
              <a:t>(A History of Christianity, 1953, p.186).  </a:t>
            </a:r>
          </a:p>
        </p:txBody>
      </p:sp>
    </p:spTree>
    <p:extLst>
      <p:ext uri="{BB962C8B-B14F-4D97-AF65-F5344CB8AC3E}">
        <p14:creationId xmlns:p14="http://schemas.microsoft.com/office/powerpoint/2010/main" val="1094599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lgn="ctr">
              <a:buNone/>
            </a:pPr>
            <a:r>
              <a:rPr lang="es-CO" dirty="0">
                <a:solidFill>
                  <a:srgbClr val="FF0000"/>
                </a:solidFill>
              </a:rPr>
              <a:t>Resulta extraño que si esto es realmente lo que Cristo quiso decir, ninguno de los otros discípulos hubiera descubierto ese hecho, ni tampoco ningún otro cristiano durante cuatro siglos después de que Cristo pronunciara esas palabras.  </a:t>
            </a:r>
            <a:endParaRPr lang="es-CO" dirty="0" smtClean="0">
              <a:solidFill>
                <a:srgbClr val="FF0000"/>
              </a:solidFill>
            </a:endParaRPr>
          </a:p>
          <a:p>
            <a:pPr marL="0" indent="0" algn="ctr">
              <a:buNone/>
            </a:pPr>
            <a:r>
              <a:rPr lang="es-CO" dirty="0" smtClean="0">
                <a:solidFill>
                  <a:srgbClr val="FF0000"/>
                </a:solidFill>
              </a:rPr>
              <a:t>Además</a:t>
            </a:r>
            <a:r>
              <a:rPr lang="es-CO" dirty="0">
                <a:solidFill>
                  <a:srgbClr val="FF0000"/>
                </a:solidFill>
              </a:rPr>
              <a:t>, resulta extraordinario que ningún obispo de Roma descubriera este significado en las palabras de Cristo hasta que un obispo del siglo V pensó que era necesario hallar apoyo bíblico para la primacía papal.  </a:t>
            </a:r>
            <a:endParaRPr lang="es-CO" dirty="0" smtClean="0">
              <a:solidFill>
                <a:srgbClr val="FF0000"/>
              </a:solidFill>
            </a:endParaRPr>
          </a:p>
          <a:p>
            <a:pPr marL="0" indent="0" algn="ctr">
              <a:buNone/>
            </a:pPr>
            <a:r>
              <a:rPr lang="es-CO" dirty="0" smtClean="0"/>
              <a:t>La </a:t>
            </a:r>
            <a:r>
              <a:rPr lang="es-CO" dirty="0"/>
              <a:t>interpretación de las palabras de Cristo, que concede supremacía a los así llamados sucesores de Pedro, los obispos de Roma, no armoniza en absoluto con lo que Cristo enseñó a sus </a:t>
            </a:r>
            <a:r>
              <a:rPr lang="es-CO" dirty="0" smtClean="0"/>
              <a:t>seguidores en los textos siguientes.</a:t>
            </a:r>
            <a:endParaRPr lang="es-CO" dirty="0"/>
          </a:p>
        </p:txBody>
      </p:sp>
    </p:spTree>
    <p:extLst>
      <p:ext uri="{BB962C8B-B14F-4D97-AF65-F5344CB8AC3E}">
        <p14:creationId xmlns:p14="http://schemas.microsoft.com/office/powerpoint/2010/main" val="41506049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lnSpcReduction="10000"/>
          </a:bodyPr>
          <a:lstStyle/>
          <a:p>
            <a:pPr marL="0" indent="0" algn="ctr">
              <a:buNone/>
            </a:pPr>
            <a:r>
              <a:rPr lang="es-CO" dirty="0" smtClean="0">
                <a:solidFill>
                  <a:srgbClr val="FF0000"/>
                </a:solidFill>
              </a:rPr>
              <a:t>Mat.23:8</a:t>
            </a:r>
            <a:r>
              <a:rPr lang="es-CO" b="1" baseline="30000" dirty="0" smtClean="0"/>
              <a:t>.</a:t>
            </a:r>
            <a:r>
              <a:rPr lang="es-CO" b="1" dirty="0" smtClean="0"/>
              <a:t> «</a:t>
            </a:r>
            <a:r>
              <a:rPr lang="es-CO" dirty="0" smtClean="0">
                <a:latin typeface="Agency FB" pitchFamily="34" charset="0"/>
              </a:rPr>
              <a:t>Mas </a:t>
            </a:r>
            <a:r>
              <a:rPr lang="es-CO" dirty="0">
                <a:latin typeface="Agency FB" pitchFamily="34" charset="0"/>
              </a:rPr>
              <a:t>vosotros, no queráis ser llamados Rabbies; porque uno es vuestro Maestro, el Cristo, y todos vosotros sois </a:t>
            </a:r>
            <a:r>
              <a:rPr lang="es-CO" dirty="0" smtClean="0">
                <a:latin typeface="Agency FB" pitchFamily="34" charset="0"/>
              </a:rPr>
              <a:t>hermanos</a:t>
            </a:r>
            <a:r>
              <a:rPr lang="es-CO" dirty="0" smtClean="0"/>
              <a:t>».</a:t>
            </a:r>
          </a:p>
          <a:p>
            <a:pPr marL="0" indent="0" algn="ctr">
              <a:buNone/>
            </a:pPr>
            <a:r>
              <a:rPr lang="es-CO" dirty="0" smtClean="0"/>
              <a:t> </a:t>
            </a:r>
            <a:r>
              <a:rPr lang="es-CO" dirty="0" smtClean="0">
                <a:solidFill>
                  <a:srgbClr val="FF0000"/>
                </a:solidFill>
              </a:rPr>
              <a:t>Mat.23:9,10</a:t>
            </a:r>
            <a:r>
              <a:rPr lang="es-CO" dirty="0" smtClean="0"/>
              <a:t>.</a:t>
            </a:r>
            <a:r>
              <a:rPr lang="es-CO" b="1" baseline="30000" dirty="0"/>
              <a:t> </a:t>
            </a:r>
            <a:r>
              <a:rPr lang="es-CO" b="1" baseline="30000" dirty="0" smtClean="0"/>
              <a:t>«</a:t>
            </a:r>
            <a:r>
              <a:rPr lang="es-CO" dirty="0" smtClean="0">
                <a:latin typeface="Agency FB" pitchFamily="34" charset="0"/>
              </a:rPr>
              <a:t>Y </a:t>
            </a:r>
            <a:r>
              <a:rPr lang="es-CO" dirty="0">
                <a:latin typeface="Agency FB" pitchFamily="34" charset="0"/>
              </a:rPr>
              <a:t>vuestro Padre no llaméis a nadie en la tierra; porque uno es vuestro Padre, el cual está en los cielos. </a:t>
            </a:r>
            <a:r>
              <a:rPr lang="es-CO" b="1" baseline="30000" dirty="0" smtClean="0">
                <a:latin typeface="Agency FB" pitchFamily="34" charset="0"/>
              </a:rPr>
              <a:t>10 </a:t>
            </a:r>
            <a:r>
              <a:rPr lang="es-CO" dirty="0">
                <a:latin typeface="Agency FB" pitchFamily="34" charset="0"/>
              </a:rPr>
              <a:t>Ni os llaméis doctores; porque uno es vuestro Doctor, el </a:t>
            </a:r>
            <a:r>
              <a:rPr lang="es-CO" dirty="0" smtClean="0">
                <a:latin typeface="Agency FB" pitchFamily="34" charset="0"/>
              </a:rPr>
              <a:t>Cristo»</a:t>
            </a:r>
            <a:r>
              <a:rPr lang="es-CO" dirty="0" smtClean="0"/>
              <a:t>.</a:t>
            </a:r>
          </a:p>
          <a:p>
            <a:pPr marL="0" indent="0" algn="ctr">
              <a:buNone/>
            </a:pPr>
            <a:r>
              <a:rPr lang="es-CO" b="1" dirty="0">
                <a:solidFill>
                  <a:srgbClr val="0070C0"/>
                </a:solidFill>
              </a:rPr>
              <a:t>La mejor evidencia de que Cristo no designó a Pedro como la “roca” sobre la cual habría de construir su iglesia, es quizá el hecho de que ninguno de los que oyeron a Cristo en esta ocasión -ni siquiera Pedro- así lo entendió, mientras Jesús estuvo con ellos, ni después.</a:t>
            </a:r>
          </a:p>
        </p:txBody>
      </p:sp>
    </p:spTree>
    <p:extLst>
      <p:ext uri="{BB962C8B-B14F-4D97-AF65-F5344CB8AC3E}">
        <p14:creationId xmlns:p14="http://schemas.microsoft.com/office/powerpoint/2010/main" val="10327024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85000" lnSpcReduction="20000"/>
          </a:bodyPr>
          <a:lstStyle/>
          <a:p>
            <a:pPr marL="0" indent="0" algn="ctr">
              <a:buNone/>
            </a:pPr>
            <a:r>
              <a:rPr lang="es-CO" dirty="0" smtClean="0"/>
              <a:t>Si </a:t>
            </a:r>
            <a:r>
              <a:rPr lang="es-CO" dirty="0"/>
              <a:t>Cristo hubiera establecido a Pedro como principal entre los discípulos, éstos no habrían disputado repetidas veces el primer </a:t>
            </a:r>
            <a:r>
              <a:rPr lang="es-CO" dirty="0" smtClean="0"/>
              <a:t>puesto como lo registra, Lucas, Mateo y Marcos:</a:t>
            </a:r>
          </a:p>
          <a:p>
            <a:pPr marL="0" indent="0">
              <a:buNone/>
            </a:pPr>
            <a:r>
              <a:rPr lang="es-CO" dirty="0" smtClean="0">
                <a:solidFill>
                  <a:srgbClr val="FF0000"/>
                </a:solidFill>
              </a:rPr>
              <a:t>Luc.22:24.</a:t>
            </a:r>
            <a:r>
              <a:rPr lang="es-CO" dirty="0"/>
              <a:t> Y hubo también entre ellos una contienda, quién de ellos parecía ser el </a:t>
            </a:r>
            <a:r>
              <a:rPr lang="es-CO" dirty="0" smtClean="0"/>
              <a:t>mayor. </a:t>
            </a:r>
          </a:p>
          <a:p>
            <a:pPr marL="0" indent="0">
              <a:buNone/>
            </a:pPr>
            <a:r>
              <a:rPr lang="es-CO" dirty="0" smtClean="0">
                <a:solidFill>
                  <a:srgbClr val="FF0000"/>
                </a:solidFill>
              </a:rPr>
              <a:t>Mat.18:1.</a:t>
            </a:r>
            <a:r>
              <a:rPr lang="es-CO" dirty="0" smtClean="0"/>
              <a:t>EN </a:t>
            </a:r>
            <a:r>
              <a:rPr lang="es-CO" dirty="0"/>
              <a:t>aquel tiempo se llegaron los discípulos a Jesús, diciendo: </a:t>
            </a:r>
            <a:r>
              <a:rPr lang="es-CO" dirty="0">
                <a:latin typeface="Agency FB" pitchFamily="34" charset="0"/>
              </a:rPr>
              <a:t>¿Quién es el mayor en el reino de los cielos? </a:t>
            </a:r>
            <a:endParaRPr lang="es-CO" dirty="0" smtClean="0">
              <a:latin typeface="Agency FB" pitchFamily="34" charset="0"/>
            </a:endParaRPr>
          </a:p>
          <a:p>
            <a:r>
              <a:rPr lang="es-CO" dirty="0" smtClean="0">
                <a:solidFill>
                  <a:srgbClr val="FF0000"/>
                </a:solidFill>
              </a:rPr>
              <a:t>Mar.9:33-35</a:t>
            </a:r>
            <a:r>
              <a:rPr lang="es-CO" dirty="0" smtClean="0"/>
              <a:t>.</a:t>
            </a:r>
            <a:r>
              <a:rPr lang="es-CO" b="1" baseline="30000" dirty="0"/>
              <a:t> </a:t>
            </a:r>
            <a:r>
              <a:rPr lang="es-CO" dirty="0" smtClean="0"/>
              <a:t>Y </a:t>
            </a:r>
            <a:r>
              <a:rPr lang="es-CO" dirty="0"/>
              <a:t>vino a Capernaum; y como vino a casa, les preguntó: </a:t>
            </a:r>
            <a:r>
              <a:rPr lang="es-CO" dirty="0">
                <a:latin typeface="Agency FB" pitchFamily="34" charset="0"/>
              </a:rPr>
              <a:t>¿Qué disputabais entre vosotros en el camino?</a:t>
            </a:r>
            <a:r>
              <a:rPr lang="es-CO" dirty="0"/>
              <a:t>  </a:t>
            </a:r>
            <a:r>
              <a:rPr lang="es-CO" b="1" baseline="30000" dirty="0" smtClean="0"/>
              <a:t>34 </a:t>
            </a:r>
            <a:r>
              <a:rPr lang="es-CO" dirty="0"/>
              <a:t>Mas ellos callaron; porque los unos con los otros habían disputado en el camino, quién de ellos había de ser el mayor. </a:t>
            </a:r>
          </a:p>
          <a:p>
            <a:r>
              <a:rPr lang="es-CO" b="1" baseline="30000" dirty="0"/>
              <a:t>35 </a:t>
            </a:r>
            <a:r>
              <a:rPr lang="es-CO" dirty="0"/>
              <a:t>Entónces sentándose, llamó a los doce, y les dice: </a:t>
            </a:r>
            <a:r>
              <a:rPr lang="es-CO" dirty="0" smtClean="0">
                <a:latin typeface="Agency FB" pitchFamily="34" charset="0"/>
              </a:rPr>
              <a:t>«El </a:t>
            </a:r>
            <a:r>
              <a:rPr lang="es-CO" dirty="0">
                <a:latin typeface="Agency FB" pitchFamily="34" charset="0"/>
              </a:rPr>
              <a:t>que quisiere ser el primero, será el postrero de todos, y el servidor de </a:t>
            </a:r>
            <a:r>
              <a:rPr lang="es-CO" dirty="0" smtClean="0">
                <a:latin typeface="Agency FB" pitchFamily="34" charset="0"/>
              </a:rPr>
              <a:t>todos»</a:t>
            </a:r>
            <a:r>
              <a:rPr lang="es-CO" dirty="0" smtClean="0"/>
              <a:t> </a:t>
            </a:r>
            <a:r>
              <a:rPr lang="es-CO" dirty="0" smtClean="0">
                <a:solidFill>
                  <a:srgbClr val="FF0000"/>
                </a:solidFill>
              </a:rPr>
              <a:t>(ver DTG 755-756).</a:t>
            </a:r>
            <a:endParaRPr lang="es-CO" dirty="0">
              <a:solidFill>
                <a:srgbClr val="FF0000"/>
              </a:solidFill>
            </a:endParaRPr>
          </a:p>
        </p:txBody>
      </p:sp>
    </p:spTree>
    <p:extLst>
      <p:ext uri="{BB962C8B-B14F-4D97-AF65-F5344CB8AC3E}">
        <p14:creationId xmlns:p14="http://schemas.microsoft.com/office/powerpoint/2010/main" val="161474263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3" dur="500"/>
                                        <p:tgtEl>
                                          <p:spTgt spid="3">
                                            <p:txEl>
                                              <p:pRg st="3" end="3"/>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808312"/>
          </a:xfrm>
        </p:spPr>
        <p:txBody>
          <a:bodyPr>
            <a:normAutofit fontScale="92500" lnSpcReduction="20000"/>
          </a:bodyPr>
          <a:lstStyle/>
          <a:p>
            <a:pPr marL="0" indent="0" algn="ctr">
              <a:buNone/>
            </a:pPr>
            <a:r>
              <a:rPr lang="es-CO" dirty="0" smtClean="0"/>
              <a:t>El </a:t>
            </a:r>
            <a:r>
              <a:rPr lang="es-CO" dirty="0"/>
              <a:t>nombre Pedro proviene del Gr. pétros, </a:t>
            </a:r>
            <a:r>
              <a:rPr lang="es-CO" dirty="0" smtClean="0"/>
              <a:t>que quiere decir: “piedra</a:t>
            </a:r>
            <a:r>
              <a:rPr lang="es-CO" dirty="0"/>
              <a:t>” o “canto rodado</a:t>
            </a:r>
            <a:r>
              <a:rPr lang="es-CO" dirty="0" smtClean="0"/>
              <a:t>”.</a:t>
            </a:r>
          </a:p>
          <a:p>
            <a:pPr marL="0" indent="0" algn="ctr">
              <a:buNone/>
            </a:pPr>
            <a:r>
              <a:rPr lang="es-CO" dirty="0" smtClean="0"/>
              <a:t>  </a:t>
            </a:r>
            <a:r>
              <a:rPr lang="es-CO" dirty="0"/>
              <a:t>“Roca” es la </a:t>
            </a:r>
            <a:r>
              <a:rPr lang="es-CO" dirty="0" smtClean="0"/>
              <a:t>traducción </a:t>
            </a:r>
            <a:r>
              <a:rPr lang="es-CO" dirty="0"/>
              <a:t>de la palabra griega pétra, que suele emplearse para designar una peña, o un macizo de piedra.  </a:t>
            </a:r>
            <a:r>
              <a:rPr lang="es-CO" dirty="0" smtClean="0"/>
              <a:t>Una </a:t>
            </a:r>
            <a:r>
              <a:rPr lang="es-CO" dirty="0"/>
              <a:t>pétra es una roca grande, fija, inamovible; en cambio potros es una piedra pequeña o un canto rodado. </a:t>
            </a:r>
            <a:endParaRPr lang="es-CO" dirty="0" smtClean="0"/>
          </a:p>
        </p:txBody>
      </p:sp>
      <p:sp>
        <p:nvSpPr>
          <p:cNvPr id="4" name="3 Rectángulo"/>
          <p:cNvSpPr/>
          <p:nvPr/>
        </p:nvSpPr>
        <p:spPr>
          <a:xfrm>
            <a:off x="3186517" y="3668685"/>
            <a:ext cx="2736304" cy="2862322"/>
          </a:xfrm>
          <a:prstGeom prst="rect">
            <a:avLst/>
          </a:prstGeom>
        </p:spPr>
        <p:txBody>
          <a:bodyPr wrap="square">
            <a:spAutoFit/>
          </a:bodyPr>
          <a:lstStyle/>
          <a:p>
            <a:pPr algn="ctr"/>
            <a:r>
              <a:rPr lang="es-CO" sz="2000" b="1" dirty="0">
                <a:solidFill>
                  <a:srgbClr val="FF0000"/>
                </a:solidFill>
              </a:rPr>
              <a:t>Evidentemente pétros, una piedra pequeña, no podría servir de fundamento para ningún edificio. Jesús aquí afirma que únicamente una pétra, o “roca”, sería suficiente.</a:t>
            </a:r>
          </a:p>
        </p:txBody>
      </p:sp>
      <p:pic>
        <p:nvPicPr>
          <p:cNvPr id="1026" name="Picture 2" descr="https://encrypted-tbn1.gstatic.com/images?q=tbn:ANd9GcQ_ME9bW7O6tADzQ80BCMqmVZlc4QRokN9eT-rjsr7zMOJvrwk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573016"/>
            <a:ext cx="2808312" cy="27458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3.gstatic.com/images?q=tbn:ANd9GcQKioeUsYyQnBDX0hnQqqzX4KIzZrqLPWiHVZTfdIixi84exHW9b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3573016"/>
            <a:ext cx="2880320" cy="2745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73194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par>
                                <p:cTn id="11" presetID="21" presetClass="entr" presetSubtype="1"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wheel(1)">
                                      <p:cBhvr>
                                        <p:cTn id="13"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3"/>
            <a:tile tx="0" ty="0" sx="100000" sy="100000" flip="none" algn="tl"/>
          </a:blipFill>
        </p:spPr>
        <p:txBody>
          <a:bodyPr>
            <a:normAutofit fontScale="92500" lnSpcReduction="20000"/>
          </a:bodyPr>
          <a:lstStyle/>
          <a:p>
            <a:pPr marL="0" indent="0" algn="ctr">
              <a:buNone/>
            </a:pPr>
            <a:r>
              <a:rPr lang="es-CO" dirty="0" smtClean="0"/>
              <a:t>Lo </a:t>
            </a:r>
            <a:r>
              <a:rPr lang="es-CO" dirty="0"/>
              <a:t>que Cristo dijo aquí queda más claro con sus palabras registradas en </a:t>
            </a:r>
            <a:r>
              <a:rPr lang="es-CO" dirty="0" smtClean="0">
                <a:solidFill>
                  <a:srgbClr val="FF0000"/>
                </a:solidFill>
              </a:rPr>
              <a:t>Mat.7:24 </a:t>
            </a:r>
            <a:r>
              <a:rPr lang="es-CO" dirty="0">
                <a:solidFill>
                  <a:srgbClr val="FF0000"/>
                </a:solidFill>
              </a:rPr>
              <a:t>:</a:t>
            </a:r>
            <a:r>
              <a:rPr lang="es-CO" dirty="0"/>
              <a:t> </a:t>
            </a:r>
            <a:r>
              <a:rPr lang="es-CO" dirty="0" smtClean="0"/>
              <a:t>«</a:t>
            </a:r>
            <a:r>
              <a:rPr lang="es-CO" dirty="0" smtClean="0">
                <a:latin typeface="Agency FB" pitchFamily="34" charset="0"/>
              </a:rPr>
              <a:t>Cualquiera</a:t>
            </a:r>
            <a:r>
              <a:rPr lang="es-CO" dirty="0">
                <a:latin typeface="Agency FB" pitchFamily="34" charset="0"/>
              </a:rPr>
              <a:t>, pues, que me oye estas palabras, y las hace, le compararé a un hombre prudente, que edificó su casa sobre</a:t>
            </a:r>
            <a:r>
              <a:rPr lang="es-CO" b="1" u="sng" dirty="0">
                <a:latin typeface="Agency FB" pitchFamily="34" charset="0"/>
              </a:rPr>
              <a:t> la </a:t>
            </a:r>
            <a:r>
              <a:rPr lang="es-CO" b="1" u="sng" dirty="0" smtClean="0">
                <a:latin typeface="Agency FB" pitchFamily="34" charset="0"/>
              </a:rPr>
              <a:t>roca</a:t>
            </a:r>
            <a:r>
              <a:rPr lang="es-CO" dirty="0" smtClean="0"/>
              <a:t>»</a:t>
            </a:r>
          </a:p>
          <a:p>
            <a:pPr marL="0" indent="0" algn="ctr">
              <a:buNone/>
            </a:pPr>
            <a:r>
              <a:rPr lang="es-CO" dirty="0" smtClean="0"/>
              <a:t> </a:t>
            </a:r>
            <a:r>
              <a:rPr lang="es-CO" dirty="0"/>
              <a:t>[Gr. pétra]”. </a:t>
            </a:r>
          </a:p>
          <a:p>
            <a:pPr marL="0" indent="0" algn="ctr">
              <a:buNone/>
            </a:pPr>
            <a:r>
              <a:rPr lang="es-CO" dirty="0" smtClean="0"/>
              <a:t>Cualquier </a:t>
            </a:r>
            <a:r>
              <a:rPr lang="es-CO" dirty="0"/>
              <a:t>edificio construido sobre Pedro, pétros, un débil y falible ser humano, tal como lo presenta claramente el relato evangélico, tiene un fundamento muy poco mejor que las arenas movedizas </a:t>
            </a:r>
            <a:r>
              <a:rPr lang="es-CO" dirty="0" smtClean="0">
                <a:solidFill>
                  <a:srgbClr val="FF0000"/>
                </a:solidFill>
              </a:rPr>
              <a:t>(Mat.7:26-27)</a:t>
            </a:r>
            <a:r>
              <a:rPr lang="es-CO" dirty="0" smtClean="0"/>
              <a:t>.</a:t>
            </a:r>
          </a:p>
          <a:p>
            <a:pPr marL="0" indent="0" algn="ctr">
              <a:buNone/>
            </a:pPr>
            <a:r>
              <a:rPr lang="es-CO" b="1" baseline="30000" dirty="0" smtClean="0"/>
              <a:t>«</a:t>
            </a:r>
            <a:r>
              <a:rPr lang="es-CO" dirty="0" smtClean="0">
                <a:latin typeface="Agency FB" pitchFamily="34" charset="0"/>
              </a:rPr>
              <a:t>Y </a:t>
            </a:r>
            <a:r>
              <a:rPr lang="es-CO" dirty="0">
                <a:latin typeface="Agency FB" pitchFamily="34" charset="0"/>
              </a:rPr>
              <a:t>cualquiera que me oye estas palabras, y no las hace, compararle he al varón insensato, que edificó su casa sobre arena: </a:t>
            </a:r>
            <a:r>
              <a:rPr lang="es-CO" b="1" baseline="30000" dirty="0" smtClean="0">
                <a:latin typeface="Agency FB" pitchFamily="34" charset="0"/>
              </a:rPr>
              <a:t>27 </a:t>
            </a:r>
            <a:r>
              <a:rPr lang="es-CO" dirty="0">
                <a:latin typeface="Agency FB" pitchFamily="34" charset="0"/>
              </a:rPr>
              <a:t>Y descendió lluvia, y vinieron ríos, y soplaron vientos, e hicieron ímpetu en aquella casa, y cayó; y fué su ruina </a:t>
            </a:r>
            <a:r>
              <a:rPr lang="es-CO" dirty="0" smtClean="0">
                <a:latin typeface="Agency FB" pitchFamily="34" charset="0"/>
              </a:rPr>
              <a:t>grande</a:t>
            </a:r>
            <a:r>
              <a:rPr lang="es-CO" dirty="0" smtClean="0"/>
              <a:t>». </a:t>
            </a:r>
            <a:r>
              <a:rPr lang="es-CO" dirty="0" smtClean="0">
                <a:solidFill>
                  <a:srgbClr val="FF0000"/>
                </a:solidFill>
              </a:rPr>
              <a:t>(lea Luc.22:33; 54-62).</a:t>
            </a:r>
            <a:endParaRPr lang="es-CO" dirty="0">
              <a:solidFill>
                <a:srgbClr val="FF0000"/>
              </a:solidFill>
            </a:endParaRPr>
          </a:p>
        </p:txBody>
      </p:sp>
    </p:spTree>
    <p:extLst>
      <p:ext uri="{BB962C8B-B14F-4D97-AF65-F5344CB8AC3E}">
        <p14:creationId xmlns:p14="http://schemas.microsoft.com/office/powerpoint/2010/main" val="387190576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48072"/>
          </a:xfrm>
        </p:spPr>
        <p:txBody>
          <a:bodyPr>
            <a:normAutofit fontScale="70000" lnSpcReduction="20000"/>
          </a:bodyPr>
          <a:lstStyle/>
          <a:p>
            <a:pPr marL="0" indent="0" algn="ctr">
              <a:buNone/>
            </a:pPr>
            <a:r>
              <a:rPr lang="es-CO" sz="4000" b="1" u="sng" dirty="0" smtClean="0"/>
              <a:t>«Las Puertas del Hades no prevalecerán contra ella» </a:t>
            </a:r>
            <a:endParaRPr lang="es-CO" b="1" u="sng" dirty="0"/>
          </a:p>
        </p:txBody>
      </p:sp>
      <p:sp>
        <p:nvSpPr>
          <p:cNvPr id="4" name="3 Rectángulo"/>
          <p:cNvSpPr/>
          <p:nvPr/>
        </p:nvSpPr>
        <p:spPr>
          <a:xfrm>
            <a:off x="323528" y="1556792"/>
            <a:ext cx="8424936" cy="4893647"/>
          </a:xfrm>
          <a:prstGeom prst="rect">
            <a:avLst/>
          </a:prstGeom>
          <a:blipFill>
            <a:blip r:embed="rId2"/>
            <a:tile tx="0" ty="0" sx="100000" sy="100000" flip="none" algn="tl"/>
          </a:blipFill>
        </p:spPr>
        <p:txBody>
          <a:bodyPr wrap="square">
            <a:spAutoFit/>
          </a:bodyPr>
          <a:lstStyle/>
          <a:p>
            <a:pPr algn="ctr"/>
            <a:r>
              <a:rPr lang="es-CO" sz="2400" dirty="0"/>
              <a:t>En las antiguas ciudades la puerta era el lugar de reunión de los ancianos de la localidad y el lugar clave en la defensa de la ciudad contra un ejército atacante.  Por esto, el tomar la puerta de la ciudad hacía posible la toma de toda la ciudad.</a:t>
            </a:r>
          </a:p>
          <a:p>
            <a:pPr algn="ctr"/>
            <a:r>
              <a:rPr lang="es-CO" sz="2400" dirty="0"/>
              <a:t>El triunfo de Cristo sobre la muerte y sobre el sepulcro es la verdad central del cristianismo.  Satanás no pudo mantener atado a Cristo con las cuerdas de la muerte </a:t>
            </a:r>
            <a:r>
              <a:rPr lang="es-CO" sz="2400" dirty="0">
                <a:solidFill>
                  <a:srgbClr val="FF0000"/>
                </a:solidFill>
              </a:rPr>
              <a:t>(Hechos 2:24), </a:t>
            </a:r>
            <a:r>
              <a:rPr lang="es-CO" sz="2400" dirty="0"/>
              <a:t>ni tampoco será posible que retenga a cualquiera de los que creen en Cristo </a:t>
            </a:r>
            <a:r>
              <a:rPr lang="es-CO" sz="2400" dirty="0">
                <a:solidFill>
                  <a:srgbClr val="FF0000"/>
                </a:solidFill>
              </a:rPr>
              <a:t>(Juan3:16).  </a:t>
            </a:r>
          </a:p>
          <a:p>
            <a:pPr algn="ctr"/>
            <a:r>
              <a:rPr lang="es-CO" sz="2400" dirty="0"/>
              <a:t>En forma figurada, Satanás retiene las “puertas del Hades”, pero Cristo, con su muerte, entró en la fortaleza de Satanás y ató al adversario </a:t>
            </a:r>
            <a:r>
              <a:rPr lang="es-CO" sz="2400" dirty="0">
                <a:solidFill>
                  <a:srgbClr val="FF0000"/>
                </a:solidFill>
              </a:rPr>
              <a:t>(Mat.12:29), </a:t>
            </a:r>
            <a:r>
              <a:rPr lang="es-CO" sz="2400" dirty="0"/>
              <a:t>resucitando al día tercero, devolviéndole la vida a muchos santos que habían dormido</a:t>
            </a:r>
            <a:r>
              <a:rPr lang="es-CO" sz="2400" dirty="0">
                <a:solidFill>
                  <a:srgbClr val="FF0000"/>
                </a:solidFill>
              </a:rPr>
              <a:t>(lea Mat.27:52,53). </a:t>
            </a:r>
          </a:p>
        </p:txBody>
      </p:sp>
    </p:spTree>
    <p:extLst>
      <p:ext uri="{BB962C8B-B14F-4D97-AF65-F5344CB8AC3E}">
        <p14:creationId xmlns:p14="http://schemas.microsoft.com/office/powerpoint/2010/main" val="216719456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229600" cy="5721499"/>
          </a:xfrm>
          <a:solidFill>
            <a:srgbClr val="92D050"/>
          </a:solidFill>
        </p:spPr>
        <p:txBody>
          <a:bodyPr/>
          <a:lstStyle/>
          <a:p>
            <a:pPr marL="0" indent="0" algn="ctr">
              <a:buNone/>
            </a:pPr>
            <a:endParaRPr lang="es-CO" dirty="0" smtClean="0"/>
          </a:p>
          <a:p>
            <a:pPr marL="0" indent="0" algn="ctr">
              <a:buNone/>
            </a:pPr>
            <a:r>
              <a:rPr lang="es-CO" dirty="0" smtClean="0"/>
              <a:t>En </a:t>
            </a:r>
            <a:r>
              <a:rPr lang="es-CO" dirty="0"/>
              <a:t>este sublime hecho descansa la esperanza del cristiano de que será rescatado de los ardides de Satanás en </a:t>
            </a:r>
            <a:r>
              <a:rPr lang="es-CO" b="1" u="sng" dirty="0"/>
              <a:t>esta</a:t>
            </a:r>
            <a:r>
              <a:rPr lang="es-CO" dirty="0"/>
              <a:t> vida, de su poder sobre la tumba, y de su presencia en la vida </a:t>
            </a:r>
            <a:r>
              <a:rPr lang="es-CO" b="1" u="sng" dirty="0"/>
              <a:t>venidera.  </a:t>
            </a:r>
            <a:endParaRPr lang="es-CO" b="1" u="sng" dirty="0" smtClean="0"/>
          </a:p>
          <a:p>
            <a:pPr marL="0" indent="0">
              <a:buNone/>
            </a:pPr>
            <a:endParaRPr lang="es-CO" dirty="0"/>
          </a:p>
          <a:p>
            <a:pPr marL="0" indent="0" algn="ctr">
              <a:buNone/>
            </a:pPr>
            <a:r>
              <a:rPr lang="es-CO" dirty="0" smtClean="0"/>
              <a:t>“</a:t>
            </a:r>
            <a:r>
              <a:rPr lang="es-CO" dirty="0">
                <a:latin typeface="Agency FB" pitchFamily="34" charset="0"/>
              </a:rPr>
              <a:t>El postrer enemigo que será destruido es la muerte</a:t>
            </a:r>
            <a:r>
              <a:rPr lang="es-CO" dirty="0" smtClean="0"/>
              <a:t>” dice </a:t>
            </a:r>
            <a:r>
              <a:rPr lang="es-CO" dirty="0">
                <a:solidFill>
                  <a:srgbClr val="FF0000"/>
                </a:solidFill>
              </a:rPr>
              <a:t>(</a:t>
            </a:r>
            <a:r>
              <a:rPr lang="es-CO" dirty="0" smtClean="0">
                <a:solidFill>
                  <a:srgbClr val="FF0000"/>
                </a:solidFill>
              </a:rPr>
              <a:t>1Cor.15:26</a:t>
            </a:r>
            <a:r>
              <a:rPr lang="es-CO" dirty="0">
                <a:solidFill>
                  <a:srgbClr val="FF0000"/>
                </a:solidFill>
              </a:rPr>
              <a:t>).  </a:t>
            </a:r>
            <a:r>
              <a:rPr lang="es-CO" dirty="0"/>
              <a:t>La muerte y el sepulcro </a:t>
            </a:r>
            <a:r>
              <a:rPr lang="es-CO" dirty="0" smtClean="0"/>
              <a:t>(hades) finalmente </a:t>
            </a:r>
            <a:r>
              <a:rPr lang="es-CO" dirty="0"/>
              <a:t>serán echados en el lago de </a:t>
            </a:r>
            <a:r>
              <a:rPr lang="es-CO" dirty="0" smtClean="0"/>
              <a:t>fuego dice  </a:t>
            </a:r>
            <a:r>
              <a:rPr lang="es-CO" dirty="0" smtClean="0">
                <a:solidFill>
                  <a:srgbClr val="FF0000"/>
                </a:solidFill>
              </a:rPr>
              <a:t>(Apoc.20:14).</a:t>
            </a:r>
            <a:endParaRPr lang="es-CO" dirty="0">
              <a:solidFill>
                <a:srgbClr val="FF0000"/>
              </a:solidFill>
            </a:endParaRPr>
          </a:p>
        </p:txBody>
      </p:sp>
    </p:spTree>
    <p:extLst>
      <p:ext uri="{BB962C8B-B14F-4D97-AF65-F5344CB8AC3E}">
        <p14:creationId xmlns:p14="http://schemas.microsoft.com/office/powerpoint/2010/main" val="415283585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lgn="ctr">
              <a:buNone/>
            </a:pPr>
            <a:r>
              <a:rPr lang="es-CO" dirty="0" smtClean="0"/>
              <a:t>La </a:t>
            </a:r>
            <a:r>
              <a:rPr lang="es-CO" dirty="0"/>
              <a:t>interpretación de que las palabras de Cristo significaban que las “</a:t>
            </a:r>
            <a:r>
              <a:rPr lang="es-CO" dirty="0">
                <a:latin typeface="Agency FB" pitchFamily="34" charset="0"/>
              </a:rPr>
              <a:t>puertas del Hades</a:t>
            </a:r>
            <a:r>
              <a:rPr lang="es-CO" dirty="0"/>
              <a:t>” no habrían de prevalecer contra Pedro, contradice la insinuación de </a:t>
            </a:r>
            <a:r>
              <a:rPr lang="es-CO" dirty="0" smtClean="0">
                <a:solidFill>
                  <a:srgbClr val="FF0000"/>
                </a:solidFill>
              </a:rPr>
              <a:t>Mat.16:21</a:t>
            </a:r>
            <a:r>
              <a:rPr lang="es-CO" dirty="0" smtClean="0"/>
              <a:t> </a:t>
            </a:r>
            <a:r>
              <a:rPr lang="es-CO" dirty="0">
                <a:latin typeface="Agency FB" pitchFamily="34" charset="0"/>
              </a:rPr>
              <a:t>(cuya introducción son los </a:t>
            </a:r>
            <a:r>
              <a:rPr lang="es-CO" dirty="0" smtClean="0">
                <a:solidFill>
                  <a:srgbClr val="FF0000"/>
                </a:solidFill>
                <a:latin typeface="Agency FB" pitchFamily="34" charset="0"/>
              </a:rPr>
              <a:t>Mat.16:13-20</a:t>
            </a:r>
            <a:r>
              <a:rPr lang="es-CO" dirty="0">
                <a:latin typeface="Agency FB" pitchFamily="34" charset="0"/>
              </a:rPr>
              <a:t>)</a:t>
            </a:r>
            <a:r>
              <a:rPr lang="es-CO" dirty="0"/>
              <a:t>, de que sería Cristo y no Pedro el que habría de desafiar las puertas del Hades al someterse al sufrimiento y a la muerte. </a:t>
            </a:r>
            <a:r>
              <a:rPr lang="es-CO" dirty="0" smtClean="0">
                <a:solidFill>
                  <a:srgbClr val="FF0000"/>
                </a:solidFill>
              </a:rPr>
              <a:t>(Lea esos textos por favor). </a:t>
            </a:r>
          </a:p>
          <a:p>
            <a:endParaRPr lang="es-CO" dirty="0" smtClean="0"/>
          </a:p>
          <a:p>
            <a:pPr marL="0" indent="0" algn="ctr">
              <a:buNone/>
            </a:pPr>
            <a:r>
              <a:rPr lang="es-CO" dirty="0" smtClean="0"/>
              <a:t>Además</a:t>
            </a:r>
            <a:r>
              <a:rPr lang="es-CO" dirty="0"/>
              <a:t>, si Pedro hubiera entendido que era él y no Jesús quien iba a enfrentar la muerte, no sería lógica su reacción </a:t>
            </a:r>
            <a:r>
              <a:rPr lang="es-CO" dirty="0" smtClean="0"/>
              <a:t>de </a:t>
            </a:r>
            <a:r>
              <a:rPr lang="es-CO" dirty="0" smtClean="0">
                <a:solidFill>
                  <a:srgbClr val="FF0000"/>
                </a:solidFill>
              </a:rPr>
              <a:t>(Mat.16:22).Lea el verso 21 por favor.</a:t>
            </a:r>
            <a:endParaRPr lang="es-CO" dirty="0">
              <a:solidFill>
                <a:srgbClr val="FF0000"/>
              </a:solidFill>
            </a:endParaRPr>
          </a:p>
          <a:p>
            <a:pPr marL="0" indent="0" algn="ctr">
              <a:buNone/>
            </a:pPr>
            <a:r>
              <a:rPr lang="es-CO" dirty="0"/>
              <a:t>   </a:t>
            </a:r>
            <a:endParaRPr lang="es-CO" dirty="0" smtClean="0"/>
          </a:p>
          <a:p>
            <a:pPr marL="0" indent="0" algn="ctr">
              <a:buNone/>
            </a:pPr>
            <a:r>
              <a:rPr lang="es-CO" dirty="0" smtClean="0"/>
              <a:t>Según </a:t>
            </a:r>
            <a:r>
              <a:rPr lang="es-CO" dirty="0"/>
              <a:t>Elena de White, las puertas del infierno prevalecieron contra Pedro cuando negó tres veces a su Señor </a:t>
            </a:r>
            <a:r>
              <a:rPr lang="es-CO" dirty="0">
                <a:solidFill>
                  <a:srgbClr val="FF0000"/>
                </a:solidFill>
              </a:rPr>
              <a:t>(DTG 381)</a:t>
            </a:r>
            <a:r>
              <a:rPr lang="es-CO" dirty="0"/>
              <a:t>.  </a:t>
            </a:r>
          </a:p>
        </p:txBody>
      </p:sp>
    </p:spTree>
    <p:extLst>
      <p:ext uri="{BB962C8B-B14F-4D97-AF65-F5344CB8AC3E}">
        <p14:creationId xmlns:p14="http://schemas.microsoft.com/office/powerpoint/2010/main" val="35988816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ipe(down)">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2304256"/>
          </a:xfrm>
        </p:spPr>
        <p:txBody>
          <a:bodyPr>
            <a:normAutofit fontScale="85000" lnSpcReduction="20000"/>
          </a:bodyPr>
          <a:lstStyle/>
          <a:p>
            <a:pPr marL="0" indent="0" algn="ctr">
              <a:buNone/>
            </a:pPr>
            <a:r>
              <a:rPr lang="es-CO" b="1" dirty="0" smtClean="0"/>
              <a:t> </a:t>
            </a:r>
            <a:r>
              <a:rPr lang="es-CO" dirty="0" smtClean="0"/>
              <a:t>Y por último, literalmente</a:t>
            </a:r>
            <a:r>
              <a:rPr lang="es-CO" dirty="0"/>
              <a:t>, </a:t>
            </a:r>
            <a:r>
              <a:rPr lang="es-CO" dirty="0" smtClean="0"/>
              <a:t>el hades </a:t>
            </a:r>
            <a:r>
              <a:rPr lang="es-CO" dirty="0" err="1" smtClean="0"/>
              <a:t>prevalecio</a:t>
            </a:r>
            <a:r>
              <a:rPr lang="es-CO" dirty="0" smtClean="0"/>
              <a:t> contra Pedro cuando </a:t>
            </a:r>
            <a:r>
              <a:rPr lang="es-CO" dirty="0"/>
              <a:t>la muerte lo retuvo </a:t>
            </a:r>
            <a:r>
              <a:rPr lang="es-CO" dirty="0" smtClean="0">
                <a:solidFill>
                  <a:srgbClr val="FF0000"/>
                </a:solidFill>
              </a:rPr>
              <a:t>(lea Juan 21:18-19). </a:t>
            </a:r>
            <a:r>
              <a:rPr lang="es-CO" dirty="0" smtClean="0"/>
              <a:t>Y además, una demostración más de que Pedro está muerto son las palabras de Cristo registradas en</a:t>
            </a:r>
            <a:r>
              <a:rPr lang="es-CO" dirty="0" smtClean="0">
                <a:solidFill>
                  <a:srgbClr val="FF0000"/>
                </a:solidFill>
              </a:rPr>
              <a:t> Juan 14:3. </a:t>
            </a:r>
            <a:r>
              <a:rPr lang="es-CO" dirty="0" smtClean="0"/>
              <a:t>«</a:t>
            </a:r>
            <a:r>
              <a:rPr lang="es-CO" dirty="0" smtClean="0">
                <a:latin typeface="Agency FB" pitchFamily="34" charset="0"/>
              </a:rPr>
              <a:t>Y </a:t>
            </a:r>
            <a:r>
              <a:rPr lang="es-CO" dirty="0">
                <a:latin typeface="Agency FB" pitchFamily="34" charset="0"/>
              </a:rPr>
              <a:t>si me fuere y os preparare lugar, vendré otra vez, y os tomaré a mí mismo, para que donde yo estoy, vosotros también </a:t>
            </a:r>
            <a:r>
              <a:rPr lang="es-CO" dirty="0" smtClean="0">
                <a:latin typeface="Agency FB" pitchFamily="34" charset="0"/>
              </a:rPr>
              <a:t>estéis». </a:t>
            </a:r>
            <a:endParaRPr lang="es-CO" dirty="0">
              <a:solidFill>
                <a:srgbClr val="FF0000"/>
              </a:solidFill>
              <a:latin typeface="Agency FB" pitchFamily="34" charset="0"/>
            </a:endParaRPr>
          </a:p>
        </p:txBody>
      </p:sp>
      <p:sp>
        <p:nvSpPr>
          <p:cNvPr id="4" name="3 Rectángulo"/>
          <p:cNvSpPr/>
          <p:nvPr/>
        </p:nvSpPr>
        <p:spPr>
          <a:xfrm>
            <a:off x="323528" y="2708920"/>
            <a:ext cx="8496944" cy="4154984"/>
          </a:xfrm>
          <a:prstGeom prst="rect">
            <a:avLst/>
          </a:prstGeom>
          <a:blipFill>
            <a:blip r:embed="rId2"/>
            <a:tile tx="0" ty="0" sx="100000" sy="100000" flip="none" algn="tl"/>
          </a:blipFill>
        </p:spPr>
        <p:txBody>
          <a:bodyPr wrap="square">
            <a:spAutoFit/>
          </a:bodyPr>
          <a:lstStyle/>
          <a:p>
            <a:pPr algn="ctr"/>
            <a:r>
              <a:rPr lang="es-CO" sz="2400" dirty="0"/>
              <a:t>El significado pleno de lo que Cristo quiso decir cuando afirmó que las “puertas del Hades” no prevalecerían, puede entenderse por el hecho de que inmediatamente comenzó a hablar de cómo iba a padecer “</a:t>
            </a:r>
            <a:r>
              <a:rPr lang="es-CO" sz="2400" b="1" dirty="0">
                <a:latin typeface="Agency FB" pitchFamily="34" charset="0"/>
              </a:rPr>
              <a:t>y ser muerto y resucitar al tercer día</a:t>
            </a:r>
            <a:r>
              <a:rPr lang="es-CO" sz="2400" dirty="0" smtClean="0"/>
              <a:t>”</a:t>
            </a:r>
          </a:p>
          <a:p>
            <a:pPr algn="ctr"/>
            <a:r>
              <a:rPr lang="es-CO" sz="2400" dirty="0" smtClean="0">
                <a:solidFill>
                  <a:srgbClr val="FF0000"/>
                </a:solidFill>
              </a:rPr>
              <a:t> </a:t>
            </a:r>
            <a:r>
              <a:rPr lang="es-CO" sz="2400" dirty="0">
                <a:solidFill>
                  <a:srgbClr val="FF0000"/>
                </a:solidFill>
              </a:rPr>
              <a:t>(</a:t>
            </a:r>
            <a:r>
              <a:rPr lang="es-CO" sz="2400" dirty="0" smtClean="0">
                <a:solidFill>
                  <a:srgbClr val="FF0000"/>
                </a:solidFill>
              </a:rPr>
              <a:t>ver Mat.12:40</a:t>
            </a:r>
            <a:r>
              <a:rPr lang="es-CO" sz="2400" dirty="0">
                <a:solidFill>
                  <a:srgbClr val="FF0000"/>
                </a:solidFill>
              </a:rPr>
              <a:t>; </a:t>
            </a:r>
            <a:r>
              <a:rPr lang="es-CO" sz="2400" dirty="0" smtClean="0">
                <a:solidFill>
                  <a:srgbClr val="FF0000"/>
                </a:solidFill>
              </a:rPr>
              <a:t>DTG </a:t>
            </a:r>
            <a:r>
              <a:rPr lang="es-CO" sz="2400" dirty="0">
                <a:solidFill>
                  <a:srgbClr val="FF0000"/>
                </a:solidFill>
              </a:rPr>
              <a:t>386)</a:t>
            </a:r>
            <a:r>
              <a:rPr lang="es-CO" sz="2400" dirty="0"/>
              <a:t>. </a:t>
            </a:r>
            <a:endParaRPr lang="es-CO" sz="2400" dirty="0" smtClean="0"/>
          </a:p>
          <a:p>
            <a:pPr algn="ctr"/>
            <a:r>
              <a:rPr lang="es-CO" sz="2400" dirty="0" smtClean="0"/>
              <a:t>Cristo </a:t>
            </a:r>
            <a:r>
              <a:rPr lang="es-CO" sz="2400" dirty="0"/>
              <a:t>triunfó gloriosamente sobre todo el poder de Satanás, y por ese triunfo aseguró la victoria de su iglesia en la tierra</a:t>
            </a:r>
            <a:r>
              <a:rPr lang="es-CO" sz="2400" dirty="0" smtClean="0"/>
              <a:t>.</a:t>
            </a:r>
          </a:p>
          <a:p>
            <a:pPr algn="ctr"/>
            <a:r>
              <a:rPr lang="es-CO" sz="2400" dirty="0" smtClean="0"/>
              <a:t>Qué Dios le bendiga, en el nombre de Cristo Jesús es mi deseo. Amen</a:t>
            </a:r>
            <a:r>
              <a:rPr lang="es-CO" sz="2400" dirty="0" smtClean="0"/>
              <a:t>.</a:t>
            </a:r>
          </a:p>
          <a:p>
            <a:pPr algn="ctr"/>
            <a:r>
              <a:rPr lang="es-CO" sz="2400" dirty="0" smtClean="0"/>
              <a:t>No olvide que Cristo viene pronto, prepárese, y comparta este mensaje.</a:t>
            </a:r>
            <a:endParaRPr lang="es-CO" sz="2400" dirty="0"/>
          </a:p>
        </p:txBody>
      </p:sp>
    </p:spTree>
    <p:extLst>
      <p:ext uri="{BB962C8B-B14F-4D97-AF65-F5344CB8AC3E}">
        <p14:creationId xmlns:p14="http://schemas.microsoft.com/office/powerpoint/2010/main" val="402268048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633</TotalTime>
  <Words>3416</Words>
  <Application>Microsoft Office PowerPoint</Application>
  <PresentationFormat>Presentación en pantalla (4:3)</PresentationFormat>
  <Paragraphs>120</Paragraphs>
  <Slides>26</Slides>
  <Notes>1</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SOBRE ESTA ROCA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He aquí lo que registra la Historia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SOBRE ESTA ROCA</dc:title>
  <dc:creator>FAMILIA FIERRO CH</dc:creator>
  <cp:lastModifiedBy>FAMILIA FIERRO CH</cp:lastModifiedBy>
  <cp:revision>93</cp:revision>
  <dcterms:created xsi:type="dcterms:W3CDTF">2012-11-12T02:08:30Z</dcterms:created>
  <dcterms:modified xsi:type="dcterms:W3CDTF">2013-10-02T11:55:51Z</dcterms:modified>
</cp:coreProperties>
</file>